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8.jpg" ContentType="image/jpeg"/>
  <Override PartName="/ppt/notesSlides/notesSlide14.xml" ContentType="application/vnd.openxmlformats-officedocument.presentationml.notesSlide+xml"/>
  <Override PartName="/ppt/media/image58.jpg" ContentType="image/jpeg"/>
  <Override PartName="/ppt/media/image59.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64.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69"/>
  </p:notesMasterIdLst>
  <p:sldIdLst>
    <p:sldId id="256" r:id="rId4"/>
    <p:sldId id="460" r:id="rId5"/>
    <p:sldId id="257" r:id="rId6"/>
    <p:sldId id="467" r:id="rId7"/>
    <p:sldId id="459" r:id="rId8"/>
    <p:sldId id="321" r:id="rId9"/>
    <p:sldId id="322" r:id="rId10"/>
    <p:sldId id="300" r:id="rId11"/>
    <p:sldId id="316" r:id="rId12"/>
    <p:sldId id="461" r:id="rId13"/>
    <p:sldId id="259" r:id="rId14"/>
    <p:sldId id="262" r:id="rId15"/>
    <p:sldId id="260" r:id="rId16"/>
    <p:sldId id="317" r:id="rId17"/>
    <p:sldId id="264" r:id="rId18"/>
    <p:sldId id="318" r:id="rId19"/>
    <p:sldId id="319" r:id="rId20"/>
    <p:sldId id="265" r:id="rId21"/>
    <p:sldId id="463" r:id="rId22"/>
    <p:sldId id="266" r:id="rId23"/>
    <p:sldId id="464" r:id="rId24"/>
    <p:sldId id="270" r:id="rId25"/>
    <p:sldId id="468" r:id="rId26"/>
    <p:sldId id="469" r:id="rId27"/>
    <p:sldId id="465" r:id="rId28"/>
    <p:sldId id="302" r:id="rId29"/>
    <p:sldId id="269" r:id="rId30"/>
    <p:sldId id="320" r:id="rId31"/>
    <p:sldId id="272" r:id="rId32"/>
    <p:sldId id="267" r:id="rId33"/>
    <p:sldId id="273" r:id="rId34"/>
    <p:sldId id="275" r:id="rId35"/>
    <p:sldId id="274" r:id="rId36"/>
    <p:sldId id="304" r:id="rId37"/>
    <p:sldId id="305" r:id="rId38"/>
    <p:sldId id="277" r:id="rId39"/>
    <p:sldId id="278" r:id="rId40"/>
    <p:sldId id="263" r:id="rId41"/>
    <p:sldId id="279" r:id="rId42"/>
    <p:sldId id="280" r:id="rId43"/>
    <p:sldId id="281" r:id="rId44"/>
    <p:sldId id="282" r:id="rId45"/>
    <p:sldId id="283" r:id="rId46"/>
    <p:sldId id="285" r:id="rId47"/>
    <p:sldId id="286" r:id="rId48"/>
    <p:sldId id="287" r:id="rId49"/>
    <p:sldId id="308" r:id="rId50"/>
    <p:sldId id="309" r:id="rId51"/>
    <p:sldId id="311" r:id="rId52"/>
    <p:sldId id="312" r:id="rId53"/>
    <p:sldId id="314" r:id="rId54"/>
    <p:sldId id="470" r:id="rId55"/>
    <p:sldId id="288" r:id="rId56"/>
    <p:sldId id="289" r:id="rId57"/>
    <p:sldId id="290" r:id="rId58"/>
    <p:sldId id="291" r:id="rId59"/>
    <p:sldId id="292" r:id="rId60"/>
    <p:sldId id="293" r:id="rId61"/>
    <p:sldId id="472" r:id="rId62"/>
    <p:sldId id="471" r:id="rId63"/>
    <p:sldId id="294" r:id="rId64"/>
    <p:sldId id="295" r:id="rId65"/>
    <p:sldId id="296" r:id="rId66"/>
    <p:sldId id="306" r:id="rId67"/>
    <p:sldId id="45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6463"/>
  </p:normalViewPr>
  <p:slideViewPr>
    <p:cSldViewPr snapToGrid="0" snapToObjects="1">
      <p:cViewPr varScale="1">
        <p:scale>
          <a:sx n="96" d="100"/>
          <a:sy n="96" d="100"/>
        </p:scale>
        <p:origin x="236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HIV/AIDS" TargetMode="External"/><Relationship Id="rId13" Type="http://schemas.openxmlformats.org/officeDocument/2006/relationships/hyperlink" Target="https://en.wikipedia.org/wiki/Scientific_American" TargetMode="External"/><Relationship Id="rId3" Type="http://schemas.openxmlformats.org/officeDocument/2006/relationships/hyperlink" Target="https://en.wikipedia.org/wiki/Crystal_structure" TargetMode="External"/><Relationship Id="rId7" Type="http://schemas.openxmlformats.org/officeDocument/2006/relationships/hyperlink" Target="https://en.wikipedia.org/wiki/Virus" TargetMode="External"/><Relationship Id="rId12" Type="http://schemas.openxmlformats.org/officeDocument/2006/relationships/hyperlink" Target="https://en.wikipedia.org/wiki/Foldit#cite_note-14" TargetMode="External"/><Relationship Id="rId2" Type="http://schemas.openxmlformats.org/officeDocument/2006/relationships/slide" Target="../slides/slide53.xml"/><Relationship Id="rId16" Type="http://schemas.openxmlformats.org/officeDocument/2006/relationships/hyperlink" Target="https://en.wikipedia.org/wiki/Synthetic_chemistry" TargetMode="External"/><Relationship Id="rId1" Type="http://schemas.openxmlformats.org/officeDocument/2006/relationships/notesMaster" Target="../notesMasters/notesMaster1.xml"/><Relationship Id="rId6" Type="http://schemas.openxmlformats.org/officeDocument/2006/relationships/hyperlink" Target="https://en.wikipedia.org/wiki/Protease" TargetMode="External"/><Relationship Id="rId11" Type="http://schemas.openxmlformats.org/officeDocument/2006/relationships/hyperlink" Target="https://en.wikipedia.org/wiki/Foldit#cite_note-2011paper-13" TargetMode="External"/><Relationship Id="rId5" Type="http://schemas.openxmlformats.org/officeDocument/2006/relationships/hyperlink" Target="https://en.wikipedia.org/wiki/Retrovirus" TargetMode="External"/><Relationship Id="rId15" Type="http://schemas.openxmlformats.org/officeDocument/2006/relationships/hyperlink" Target="https://en.wikipedia.org/wiki/Diels%E2%80%93Alder_reaction" TargetMode="External"/><Relationship Id="rId10" Type="http://schemas.openxmlformats.org/officeDocument/2006/relationships/hyperlink" Target="https://en.wikipedia.org/wiki/Enzyme" TargetMode="External"/><Relationship Id="rId4" Type="http://schemas.openxmlformats.org/officeDocument/2006/relationships/hyperlink" Target="https://en.wikipedia.org/wiki/Simian_retrovirus#History" TargetMode="External"/><Relationship Id="rId9" Type="http://schemas.openxmlformats.org/officeDocument/2006/relationships/hyperlink" Target="https://en.wikipedia.org/wiki/3D_computer_graphics" TargetMode="External"/><Relationship Id="rId14" Type="http://schemas.openxmlformats.org/officeDocument/2006/relationships/hyperlink" Target="https://en.wikipedia.org/wiki/Foldit#cite_note-games-1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cienceblog.cancerresearchuk.org/2012/10/24/help-us-beat-cancer-with-just-a-few-clicks-of-your-mouse/"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www.sciencedirect.com/science/article/pii/S2352396415300165" TargetMode="External"/><Relationship Id="rId4" Type="http://schemas.openxmlformats.org/officeDocument/2006/relationships/hyperlink" Target="http://www.cellslider.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rowdsourcing"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en.wikipedia.org/wiki/Waze#cite_note-58"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ocal_government"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en.wikipedia.org/wiki/Detroit" TargetMode="External"/><Relationship Id="rId5" Type="http://schemas.openxmlformats.org/officeDocument/2006/relationships/hyperlink" Target="https://en.wikipedia.org/wiki/Houston" TargetMode="External"/><Relationship Id="rId4" Type="http://schemas.openxmlformats.org/officeDocument/2006/relationships/hyperlink" Target="https://en.wikipedia.org/wiki/Mobile_ap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1841837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276233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75096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208141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31</a:t>
            </a:fld>
            <a:endParaRPr lang="en-US"/>
          </a:p>
        </p:txBody>
      </p:sp>
    </p:spTree>
    <p:extLst>
      <p:ext uri="{BB962C8B-B14F-4D97-AF65-F5344CB8AC3E}">
        <p14:creationId xmlns:p14="http://schemas.microsoft.com/office/powerpoint/2010/main" val="20093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2011,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players helped decipher the </a:t>
            </a:r>
            <a:r>
              <a:rPr lang="en-US" sz="1200" b="0" i="0" u="none" strike="noStrike" kern="1200" dirty="0">
                <a:solidFill>
                  <a:schemeClr val="tx1"/>
                </a:solidFill>
                <a:effectLst/>
                <a:latin typeface="+mn-lt"/>
                <a:ea typeface="+mn-ea"/>
                <a:cs typeface="+mn-cs"/>
                <a:hlinkClick r:id="rId3" tooltip="Crystal structure"/>
              </a:rPr>
              <a:t>crystal structure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hlinkClick r:id="rId4" tooltip="Simian retrovirus"/>
              </a:rPr>
              <a:t>Mason-Pfizer monkey virus</a:t>
            </a:r>
            <a:r>
              <a:rPr lang="en-US" sz="1200" b="0" i="0" kern="1200" dirty="0">
                <a:solidFill>
                  <a:schemeClr val="tx1"/>
                </a:solidFill>
                <a:effectLst/>
                <a:latin typeface="+mn-lt"/>
                <a:ea typeface="+mn-ea"/>
                <a:cs typeface="+mn-cs"/>
              </a:rPr>
              <a:t> (M-PMV) </a:t>
            </a:r>
            <a:r>
              <a:rPr lang="en-US" sz="1200" b="0" i="0" u="none" strike="noStrike" kern="1200" dirty="0">
                <a:solidFill>
                  <a:schemeClr val="tx1"/>
                </a:solidFill>
                <a:effectLst/>
                <a:latin typeface="+mn-lt"/>
                <a:ea typeface="+mn-ea"/>
                <a:cs typeface="+mn-cs"/>
                <a:hlinkClick r:id="rId5" tooltip="Retrovirus"/>
              </a:rPr>
              <a:t>retroviral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Protease"/>
              </a:rPr>
              <a:t>protease</a:t>
            </a:r>
            <a:r>
              <a:rPr lang="en-US" sz="1200" b="0" i="0" kern="1200" dirty="0">
                <a:solidFill>
                  <a:schemeClr val="tx1"/>
                </a:solidFill>
                <a:effectLst/>
                <a:latin typeface="+mn-lt"/>
                <a:ea typeface="+mn-ea"/>
                <a:cs typeface="+mn-cs"/>
              </a:rPr>
              <a:t>, a monkey </a:t>
            </a:r>
            <a:r>
              <a:rPr lang="en-US" sz="1200" b="0" i="0" u="none" strike="noStrike" kern="1200" dirty="0">
                <a:solidFill>
                  <a:schemeClr val="tx1"/>
                </a:solidFill>
                <a:effectLst/>
                <a:latin typeface="+mn-lt"/>
                <a:ea typeface="+mn-ea"/>
                <a:cs typeface="+mn-cs"/>
                <a:hlinkClick r:id="rId7" tooltip="Virus"/>
              </a:rPr>
              <a:t>virus</a:t>
            </a:r>
            <a:r>
              <a:rPr lang="en-US" sz="1200" b="0" i="0" kern="1200" dirty="0">
                <a:solidFill>
                  <a:schemeClr val="tx1"/>
                </a:solidFill>
                <a:effectLst/>
                <a:latin typeface="+mn-lt"/>
                <a:ea typeface="+mn-ea"/>
                <a:cs typeface="+mn-cs"/>
              </a:rPr>
              <a:t> which causes </a:t>
            </a:r>
            <a:r>
              <a:rPr lang="en-US" sz="1200" b="0" i="1" kern="1200" dirty="0">
                <a:solidFill>
                  <a:schemeClr val="tx1"/>
                </a:solidFill>
                <a:effectLst/>
                <a:latin typeface="+mn-lt"/>
                <a:ea typeface="+mn-ea"/>
                <a:cs typeface="+mn-cs"/>
              </a:rPr>
              <a:t>human immunodeficiency virus</a:t>
            </a:r>
            <a:r>
              <a:rPr lang="en-US" sz="1200" b="0" i="0" kern="1200" dirty="0">
                <a:solidFill>
                  <a:schemeClr val="tx1"/>
                </a:solidFill>
                <a:effectLst/>
                <a:latin typeface="+mn-lt"/>
                <a:ea typeface="+mn-ea"/>
                <a:cs typeface="+mn-cs"/>
              </a:rPr>
              <a:t> infection and </a:t>
            </a:r>
            <a:r>
              <a:rPr lang="en-US" sz="1200" b="0" i="1" kern="1200" dirty="0">
                <a:solidFill>
                  <a:schemeClr val="tx1"/>
                </a:solidFill>
                <a:effectLst/>
                <a:latin typeface="+mn-lt"/>
                <a:ea typeface="+mn-ea"/>
                <a:cs typeface="+mn-cs"/>
              </a:rPr>
              <a:t>acquired immune deficiency syndrome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HIV/AIDS"/>
              </a:rPr>
              <a:t>HIV/AIDS</a:t>
            </a:r>
            <a:r>
              <a:rPr lang="en-US" sz="1200" b="0" i="0" kern="1200" dirty="0">
                <a:solidFill>
                  <a:schemeClr val="tx1"/>
                </a:solidFill>
                <a:effectLst/>
                <a:latin typeface="+mn-lt"/>
                <a:ea typeface="+mn-ea"/>
                <a:cs typeface="+mn-cs"/>
              </a:rPr>
              <a:t>), a scientific problem that had been unsolved for 15 years. While the puzzle was available for three weeks, players produced an accurate </a:t>
            </a:r>
            <a:r>
              <a:rPr lang="en-US" sz="1200" b="0" i="0" u="none" strike="noStrike" kern="1200" dirty="0">
                <a:solidFill>
                  <a:schemeClr val="tx1"/>
                </a:solidFill>
                <a:effectLst/>
                <a:latin typeface="+mn-lt"/>
                <a:ea typeface="+mn-ea"/>
                <a:cs typeface="+mn-cs"/>
                <a:hlinkClick r:id="rId9" tooltip="3D computer graphics"/>
              </a:rPr>
              <a:t>3D</a:t>
            </a:r>
            <a:r>
              <a:rPr lang="en-US" sz="1200" b="0" i="0" kern="1200" dirty="0">
                <a:solidFill>
                  <a:schemeClr val="tx1"/>
                </a:solidFill>
                <a:effectLst/>
                <a:latin typeface="+mn-lt"/>
                <a:ea typeface="+mn-ea"/>
                <a:cs typeface="+mn-cs"/>
              </a:rPr>
              <a:t> model of the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in only ten days.</a:t>
            </a:r>
            <a:r>
              <a:rPr lang="en-US" sz="1200" b="0" i="0" u="none" strike="noStrike" kern="1200" baseline="30000" dirty="0">
                <a:solidFill>
                  <a:schemeClr val="tx1"/>
                </a:solidFill>
                <a:effectLst/>
                <a:latin typeface="+mn-lt"/>
                <a:ea typeface="+mn-ea"/>
                <a:cs typeface="+mn-cs"/>
                <a:hlinkClick r:id="rId11"/>
              </a:rPr>
              <a:t>[13]</a:t>
            </a:r>
            <a:r>
              <a:rPr lang="en-US" sz="1200" b="0" i="0" u="none" strike="noStrike" kern="1200" baseline="30000" dirty="0">
                <a:solidFill>
                  <a:schemeClr val="tx1"/>
                </a:solidFill>
                <a:effectLst/>
                <a:latin typeface="+mn-lt"/>
                <a:ea typeface="+mn-ea"/>
                <a:cs typeface="+mn-cs"/>
                <a:hlinkClick r:id="rId12"/>
              </a:rPr>
              <a:t>[14]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January 2012, </a:t>
            </a:r>
            <a:r>
              <a:rPr lang="en-US" sz="1200" b="0" i="1" u="none" strike="noStrike" kern="1200" dirty="0">
                <a:solidFill>
                  <a:schemeClr val="tx1"/>
                </a:solidFill>
                <a:effectLst/>
                <a:latin typeface="+mn-lt"/>
                <a:ea typeface="+mn-ea"/>
                <a:cs typeface="+mn-cs"/>
                <a:hlinkClick r:id="rId13" tooltip="Scientific American"/>
              </a:rPr>
              <a:t>Scientific American</a:t>
            </a:r>
            <a:r>
              <a:rPr lang="en-US" sz="1200" b="0" i="0" kern="1200" dirty="0">
                <a:solidFill>
                  <a:schemeClr val="tx1"/>
                </a:solidFill>
                <a:effectLst/>
                <a:latin typeface="+mn-lt"/>
                <a:ea typeface="+mn-ea"/>
                <a:cs typeface="+mn-cs"/>
              </a:rPr>
              <a:t> reported that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gamers achieved the first crowdsourced redesign of a protein,</a:t>
            </a:r>
            <a:r>
              <a:rPr lang="en-US" sz="1200" b="0" i="0" u="none" strike="noStrike" kern="1200" baseline="30000" dirty="0">
                <a:solidFill>
                  <a:schemeClr val="tx1"/>
                </a:solidFill>
                <a:effectLst/>
                <a:latin typeface="+mn-lt"/>
                <a:ea typeface="+mn-ea"/>
                <a:cs typeface="+mn-cs"/>
                <a:hlinkClick r:id="rId14"/>
              </a:rPr>
              <a:t>[11]</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catalysed</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15" tooltip="Diels–Alder reaction"/>
              </a:rPr>
              <a:t>Diels–Alder reactions</a:t>
            </a:r>
            <a:r>
              <a:rPr lang="en-US" sz="1200" b="0" i="0" kern="1200" dirty="0">
                <a:solidFill>
                  <a:schemeClr val="tx1"/>
                </a:solidFill>
                <a:effectLst/>
                <a:latin typeface="+mn-lt"/>
                <a:ea typeface="+mn-ea"/>
                <a:cs typeface="+mn-cs"/>
              </a:rPr>
              <a:t> widely used in </a:t>
            </a:r>
            <a:r>
              <a:rPr lang="en-US" sz="1200" b="0" i="0" u="none" strike="noStrike" kern="1200" dirty="0">
                <a:solidFill>
                  <a:schemeClr val="tx1"/>
                </a:solidFill>
                <a:effectLst/>
                <a:latin typeface="+mn-lt"/>
                <a:ea typeface="+mn-ea"/>
                <a:cs typeface="+mn-cs"/>
                <a:hlinkClick r:id="rId16" tooltip="Synthetic chemistry"/>
              </a:rPr>
              <a:t>synthetic chemistry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53</a:t>
            </a:fld>
            <a:endParaRPr lang="en-US"/>
          </a:p>
        </p:txBody>
      </p:sp>
    </p:spTree>
    <p:extLst>
      <p:ext uri="{BB962C8B-B14F-4D97-AF65-F5344CB8AC3E}">
        <p14:creationId xmlns:p14="http://schemas.microsoft.com/office/powerpoint/2010/main" val="28936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Three years ago we </a:t>
            </a:r>
            <a:r>
              <a:rPr lang="en-US" sz="1200" b="0" i="0" u="sng" kern="1200" dirty="0">
                <a:solidFill>
                  <a:schemeClr val="tx1"/>
                </a:solidFill>
                <a:effectLst/>
                <a:latin typeface="+mn-lt"/>
                <a:ea typeface="+mn-ea"/>
                <a:cs typeface="+mn-cs"/>
                <a:hlinkClick r:id="rId3"/>
              </a:rPr>
              <a:t>launched</a:t>
            </a:r>
            <a:r>
              <a:rPr lang="en-US" sz="1200" b="0" i="0" kern="1200" dirty="0">
                <a:solidFill>
                  <a:schemeClr val="tx1"/>
                </a:solidFill>
                <a:effectLst/>
                <a:latin typeface="+mn-lt"/>
                <a:ea typeface="+mn-ea"/>
                <a:cs typeface="+mn-cs"/>
              </a:rPr>
              <a:t> the </a:t>
            </a:r>
            <a:r>
              <a:rPr lang="en-US" sz="1200" b="0" i="0" u="sng" kern="1200" dirty="0">
                <a:solidFill>
                  <a:schemeClr val="tx1"/>
                </a:solidFill>
                <a:effectLst/>
                <a:latin typeface="+mn-lt"/>
                <a:ea typeface="+mn-ea"/>
                <a:cs typeface="+mn-cs"/>
                <a:hlinkClick r:id="rId4"/>
              </a:rPr>
              <a:t>Cell Slider project</a:t>
            </a:r>
            <a:r>
              <a:rPr lang="en-US" sz="1200" b="0" i="0" kern="1200" dirty="0">
                <a:solidFill>
                  <a:schemeClr val="tx1"/>
                </a:solidFill>
                <a:effectLst/>
                <a:latin typeface="+mn-lt"/>
                <a:ea typeface="+mn-ea"/>
                <a:cs typeface="+mn-cs"/>
              </a:rPr>
              <a:t>. And like a scientific version of spot the difference, members of the public were asked to identify breast cancer cells and gauge how brightly they were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by looking at images on the project’s website.</a:t>
            </a:r>
          </a:p>
          <a:p>
            <a:r>
              <a:rPr lang="en-US" sz="1200" b="0" i="0" kern="1200" dirty="0">
                <a:solidFill>
                  <a:schemeClr val="tx1"/>
                </a:solidFill>
                <a:effectLst/>
                <a:latin typeface="+mn-lt"/>
                <a:ea typeface="+mn-ea"/>
                <a:cs typeface="+mn-cs"/>
              </a:rPr>
              <a:t>98,293 Citizen Scientists took up the challenge. And now the </a:t>
            </a:r>
            <a:r>
              <a:rPr lang="en-US" sz="1200" b="0" i="0" u="sng" kern="1200" dirty="0">
                <a:solidFill>
                  <a:schemeClr val="tx1"/>
                </a:solidFill>
                <a:effectLst/>
                <a:latin typeface="+mn-lt"/>
                <a:ea typeface="+mn-ea"/>
                <a:cs typeface="+mn-cs"/>
                <a:hlinkClick r:id="rId5"/>
              </a:rPr>
              <a:t>results are 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turns out that they did a pretty good job of spotting the cancer cells. In fact, when the data were averaged across all those who took part, the combined analysis from the volunteers was almost as accurate as a trained pathologist.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54</a:t>
            </a:fld>
            <a:endParaRPr lang="en-US"/>
          </a:p>
        </p:txBody>
      </p:sp>
    </p:spTree>
    <p:extLst>
      <p:ext uri="{BB962C8B-B14F-4D97-AF65-F5344CB8AC3E}">
        <p14:creationId xmlns:p14="http://schemas.microsoft.com/office/powerpoint/2010/main" val="228247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internet entertainment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US$1,000,000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competition began on October 2, 2006. By October 8, a team called </a:t>
            </a:r>
            <a:r>
              <a:rPr lang="en-US" sz="1200" b="0" i="0" kern="1200" dirty="0" err="1">
                <a:solidFill>
                  <a:schemeClr val="tx1"/>
                </a:solidFill>
                <a:effectLst/>
                <a:latin typeface="+mn-lt"/>
                <a:ea typeface="+mn-ea"/>
                <a:cs typeface="+mn-cs"/>
              </a:rPr>
              <a:t>WXYZConsulting</a:t>
            </a:r>
            <a:r>
              <a:rPr lang="en-US" sz="1200" b="0" i="0" kern="1200" dirty="0">
                <a:solidFill>
                  <a:schemeClr val="tx1"/>
                </a:solidFill>
                <a:effectLst/>
                <a:latin typeface="+mn-lt"/>
                <a:ea typeface="+mn-ea"/>
                <a:cs typeface="+mn-cs"/>
              </a:rPr>
              <a:t> had already beaten </a:t>
            </a:r>
            <a:r>
              <a:rPr lang="en-US" sz="1200" b="0" i="0" kern="1200" dirty="0" err="1">
                <a:solidFill>
                  <a:schemeClr val="tx1"/>
                </a:solidFill>
                <a:effectLst/>
                <a:latin typeface="+mn-lt"/>
                <a:ea typeface="+mn-ea"/>
                <a:cs typeface="+mn-cs"/>
              </a:rPr>
              <a:t>Cinematch's</a:t>
            </a:r>
            <a:r>
              <a:rPr lang="en-US" sz="1200" b="0" i="0" kern="1200" dirty="0">
                <a:solidFill>
                  <a:schemeClr val="tx1"/>
                </a:solidFill>
                <a:effectLst/>
                <a:latin typeface="+mn-lt"/>
                <a:ea typeface="+mn-ea"/>
                <a:cs typeface="+mn-cs"/>
              </a:rPr>
              <a:t> results</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56</a:t>
            </a:fld>
            <a:endParaRPr lang="en-US"/>
          </a:p>
        </p:txBody>
      </p:sp>
    </p:spTree>
    <p:extLst>
      <p:ext uri="{BB962C8B-B14F-4D97-AF65-F5344CB8AC3E}">
        <p14:creationId xmlns:p14="http://schemas.microsoft.com/office/powerpoint/2010/main" val="234958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an online community of artists and an e-commerce website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t-shirts, V-necks, &amp; sweatshirts, accessories from mugs to phone cases, and home decor from art prints to throw pillows </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57</a:t>
            </a:fld>
            <a:endParaRPr lang="en-US"/>
          </a:p>
        </p:txBody>
      </p:sp>
    </p:spTree>
    <p:extLst>
      <p:ext uri="{BB962C8B-B14F-4D97-AF65-F5344CB8AC3E}">
        <p14:creationId xmlns:p14="http://schemas.microsoft.com/office/powerpoint/2010/main" val="6231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unique aspects of Waze is the ability to direct users based on </a:t>
            </a:r>
            <a:r>
              <a:rPr lang="en-US" sz="1200" b="0" i="0" u="none" strike="noStrike" kern="1200" dirty="0">
                <a:solidFill>
                  <a:schemeClr val="tx1"/>
                </a:solidFill>
                <a:effectLst/>
                <a:latin typeface="+mn-lt"/>
                <a:ea typeface="+mn-ea"/>
                <a:cs typeface="+mn-cs"/>
                <a:hlinkClick r:id="rId3" tooltip="Crowdsourcing"/>
              </a:rPr>
              <a:t>crowdsourced</a:t>
            </a:r>
            <a:r>
              <a:rPr lang="en-US" sz="1200" b="0" i="0" kern="1200" dirty="0">
                <a:solidFill>
                  <a:schemeClr val="tx1"/>
                </a:solidFill>
                <a:effectLst/>
                <a:latin typeface="+mn-lt"/>
                <a:ea typeface="+mn-ea"/>
                <a:cs typeface="+mn-cs"/>
              </a:rPr>
              <a:t> information. Waze users are able to report a multitude of traffic-related incidents from accidents to police traps. This data is used by Waze to help other users either by alerting them of the condition ahead or even rerouting the user to avoid the area entirely. In addition to user input, Waze also relies on information from state agencies for traffic events such as road construction. The idea behind this is, the more people who provide data the more accurate it will be.</a:t>
            </a:r>
            <a:r>
              <a:rPr lang="en-US" sz="1200" b="0" i="0" u="none" strike="noStrike" kern="1200" baseline="30000" dirty="0">
                <a:solidFill>
                  <a:schemeClr val="tx1"/>
                </a:solidFill>
                <a:effectLst/>
                <a:latin typeface="+mn-lt"/>
                <a:ea typeface="+mn-ea"/>
                <a:cs typeface="+mn-cs"/>
                <a:hlinkClick r:id="rId4"/>
              </a:rPr>
              <a:t>[58]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using crowdsourced information for traffic alerts, Waze also allows registered users to modify the map data itself through the Waze Map Editor. Map editors are allowed to make changes to the map based on where they have driven while using Waze as well as their rank which is based on how many map edits a user has made.</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62</a:t>
            </a:fld>
            <a:endParaRPr lang="en-US"/>
          </a:p>
        </p:txBody>
      </p:sp>
    </p:spTree>
    <p:extLst>
      <p:ext uri="{BB962C8B-B14F-4D97-AF65-F5344CB8AC3E}">
        <p14:creationId xmlns:p14="http://schemas.microsoft.com/office/powerpoint/2010/main" val="35696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publishes a web tool which allows people to report non-emergency neighborhood issues to </a:t>
            </a:r>
            <a:r>
              <a:rPr lang="en-US" sz="1200" b="0" i="0" u="none" strike="noStrike" kern="1200" dirty="0">
                <a:solidFill>
                  <a:schemeClr val="tx1"/>
                </a:solidFill>
                <a:effectLst/>
                <a:latin typeface="+mn-lt"/>
                <a:ea typeface="+mn-ea"/>
                <a:cs typeface="+mn-cs"/>
                <a:hlinkClick r:id="rId3" tooltip="Local government"/>
              </a:rPr>
              <a:t>local </a:t>
            </a:r>
            <a:r>
              <a:rPr lang="en-US" sz="1200" b="0" i="0" u="none" strike="noStrike" kern="1200" dirty="0" err="1">
                <a:solidFill>
                  <a:schemeClr val="tx1"/>
                </a:solidFill>
                <a:effectLst/>
                <a:latin typeface="+mn-lt"/>
                <a:ea typeface="+mn-ea"/>
                <a:cs typeface="+mn-cs"/>
                <a:hlinkClick r:id="rId3" tooltip="Local government"/>
              </a:rPr>
              <a:t>government</a:t>
            </a:r>
            <a:r>
              <a:rPr lang="en-US" sz="1200" b="0" i="0" kern="1200" dirty="0" err="1">
                <a:solidFill>
                  <a:schemeClr val="tx1"/>
                </a:solidFill>
                <a:effectLst/>
                <a:latin typeface="+mn-lt"/>
                <a:ea typeface="+mn-ea"/>
                <a:cs typeface="+mn-cs"/>
              </a:rPr>
              <a:t>bodies</a:t>
            </a:r>
            <a:r>
              <a:rPr lang="en-US" sz="1200" b="0" i="0" kern="1200" dirty="0">
                <a:solidFill>
                  <a:schemeClr val="tx1"/>
                </a:solidFill>
                <a:effectLst/>
                <a:latin typeface="+mn-lt"/>
                <a:ea typeface="+mn-ea"/>
                <a:cs typeface="+mn-cs"/>
              </a:rPr>
              <a:t>. The tool has a free </a:t>
            </a:r>
            <a:r>
              <a:rPr lang="en-US" sz="1200" b="0" i="0" u="none" strike="noStrike" kern="1200" dirty="0">
                <a:solidFill>
                  <a:schemeClr val="tx1"/>
                </a:solidFill>
                <a:effectLst/>
                <a:latin typeface="+mn-lt"/>
                <a:ea typeface="+mn-ea"/>
                <a:cs typeface="+mn-cs"/>
                <a:hlinkClick r:id="rId4" tooltip="Mobile app"/>
              </a:rPr>
              <a:t>mobile app</a:t>
            </a:r>
            <a:r>
              <a:rPr lang="en-US" sz="1200" b="0" i="0" kern="1200" dirty="0">
                <a:solidFill>
                  <a:schemeClr val="tx1"/>
                </a:solidFill>
                <a:effectLst/>
                <a:latin typeface="+mn-lt"/>
                <a:ea typeface="+mn-ea"/>
                <a:cs typeface="+mn-cs"/>
              </a:rPr>
              <a:t> that maps user comments. Users may add comments, suggest courses of action, or add video and picture documentation. Users can receive notifications based on selected areas and keywords. The tool is also used by 300 cities which pay the company for request management and back office work order services. 180 city halls publish white-labeled </a:t>
            </a:r>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app. Examples include </a:t>
            </a:r>
            <a:r>
              <a:rPr lang="en-US" sz="1200" b="0" i="0" u="none" strike="noStrike" kern="1200" dirty="0">
                <a:solidFill>
                  <a:schemeClr val="tx1"/>
                </a:solidFill>
                <a:effectLst/>
                <a:latin typeface="+mn-lt"/>
                <a:ea typeface="+mn-ea"/>
                <a:cs typeface="+mn-cs"/>
                <a:hlinkClick r:id="rId5" tooltip="Houston"/>
              </a:rPr>
              <a:t>Houston</a:t>
            </a:r>
            <a:r>
              <a:rPr lang="en-US" sz="1200" b="0" i="0" kern="1200" dirty="0">
                <a:solidFill>
                  <a:schemeClr val="tx1"/>
                </a:solidFill>
                <a:effectLst/>
                <a:latin typeface="+mn-lt"/>
                <a:ea typeface="+mn-ea"/>
                <a:cs typeface="+mn-cs"/>
              </a:rPr>
              <a:t>, Texas, and </a:t>
            </a:r>
            <a:r>
              <a:rPr lang="en-US" sz="1200" b="0" i="0" u="none" strike="noStrike" kern="1200" dirty="0">
                <a:solidFill>
                  <a:schemeClr val="tx1"/>
                </a:solidFill>
                <a:effectLst/>
                <a:latin typeface="+mn-lt"/>
                <a:ea typeface="+mn-ea"/>
                <a:cs typeface="+mn-cs"/>
                <a:hlinkClick r:id="rId6" tooltip="Detroit"/>
              </a:rPr>
              <a:t>Detroit</a:t>
            </a:r>
            <a:r>
              <a:rPr lang="en-US" sz="1200" b="0" i="0" kern="1200" dirty="0">
                <a:solidFill>
                  <a:schemeClr val="tx1"/>
                </a:solidFill>
                <a:effectLst/>
                <a:latin typeface="+mn-lt"/>
                <a:ea typeface="+mn-ea"/>
                <a:cs typeface="+mn-cs"/>
              </a:rPr>
              <a:t>, Michigan.</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7" tooltip="Wikipedia:Citation needed"/>
              </a:rPr>
              <a:t>citation needed</a:t>
            </a:r>
            <a:r>
              <a:rPr lang="en-US" sz="1200" b="0" i="0" kern="1200" baseline="300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63</a:t>
            </a:fld>
            <a:endParaRPr lang="en-US"/>
          </a:p>
        </p:txBody>
      </p:sp>
    </p:spTree>
    <p:extLst>
      <p:ext uri="{BB962C8B-B14F-4D97-AF65-F5344CB8AC3E}">
        <p14:creationId xmlns:p14="http://schemas.microsoft.com/office/powerpoint/2010/main" val="295790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250483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33025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113717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206109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721</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281012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$5 for top half. $0 otherwise</a:t>
            </a:r>
          </a:p>
          <a:p>
            <a:pPr marL="228600" indent="-228600">
              <a:buAutoNum type="arabicParenR"/>
            </a:pPr>
            <a:r>
              <a:rPr lang="en-US" dirty="0"/>
              <a:t>$2.5 flat</a:t>
            </a:r>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29502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18</a:t>
            </a:fld>
            <a:endParaRPr lang="en-US"/>
          </a:p>
        </p:txBody>
      </p:sp>
    </p:spTree>
    <p:extLst>
      <p:ext uri="{BB962C8B-B14F-4D97-AF65-F5344CB8AC3E}">
        <p14:creationId xmlns:p14="http://schemas.microsoft.com/office/powerpoint/2010/main" val="53227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2542577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ppt.cc/fW5hfx"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tiff"/><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dl.acm.org/citation.cfm?id=985733"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hyperlink" Target="http://piazza.com/wustl/fall2021/cse518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jp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chienjuho.com/courses/cse518a/assignment1.pdfSubmi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nature.com/articles/nature09304" TargetMode="External"/><Relationship Id="rId5" Type="http://schemas.openxmlformats.org/officeDocument/2006/relationships/image" Target="../media/image59.jpg"/><Relationship Id="rId4" Type="http://schemas.openxmlformats.org/officeDocument/2006/relationships/image" Target="../media/image58.jp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996098"/>
            <a:ext cx="11409680" cy="2387600"/>
          </a:xfrm>
        </p:spPr>
        <p:txBody>
          <a:bodyPr>
            <a:noAutofit/>
          </a:bodyPr>
          <a:lstStyle/>
          <a:p>
            <a:pPr algn="l"/>
            <a:br>
              <a:rPr lang="en-US" sz="6600" dirty="0"/>
            </a:br>
            <a:br>
              <a:rPr lang="en-US" sz="6600" dirty="0"/>
            </a:br>
            <a:r>
              <a:rPr lang="en-US" sz="4400" dirty="0"/>
              <a:t>Lecture 2:</a:t>
            </a:r>
            <a:br>
              <a:rPr lang="en-US" sz="4400" dirty="0"/>
            </a:br>
            <a:r>
              <a:rPr lang="en-US" sz="4400" dirty="0"/>
              <a:t>Crowdsourcing: Background and Applications</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Chien-Ju</a:t>
            </a:r>
            <a:r>
              <a:rPr lang="en-US" sz="3600" dirty="0">
                <a:latin typeface="+mj-lt"/>
              </a:rPr>
              <a:t> Ho</a:t>
            </a:r>
          </a:p>
        </p:txBody>
      </p:sp>
      <p:sp>
        <p:nvSpPr>
          <p:cNvPr id="3" name="Rectangle 2">
            <a:extLst>
              <a:ext uri="{FF2B5EF4-FFF2-40B4-BE49-F238E27FC236}">
                <a16:creationId xmlns:a16="http://schemas.microsoft.com/office/drawing/2014/main" id="{2481B498-6025-A648-8C72-880ACA769ADB}"/>
              </a:ext>
            </a:extLst>
          </p:cNvPr>
          <p:cNvSpPr/>
          <p:nvPr/>
        </p:nvSpPr>
        <p:spPr>
          <a:xfrm>
            <a:off x="406400" y="4953987"/>
            <a:ext cx="6096000" cy="1015663"/>
          </a:xfrm>
          <a:prstGeom prst="rect">
            <a:avLst/>
          </a:prstGeom>
        </p:spPr>
        <p:txBody>
          <a:bodyPr>
            <a:spAutoFit/>
          </a:bodyPr>
          <a:lstStyle/>
          <a:p>
            <a:endParaRPr lang="en-US" sz="2000" dirty="0"/>
          </a:p>
          <a:p>
            <a:br>
              <a:rPr lang="en-US" sz="2000" dirty="0"/>
            </a:br>
            <a:endParaRPr lang="en-US" sz="20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8E4-68BB-F14F-B1DC-A2EF25FB549F}"/>
              </a:ext>
            </a:extLst>
          </p:cNvPr>
          <p:cNvSpPr>
            <a:spLocks noGrp="1"/>
          </p:cNvSpPr>
          <p:nvPr>
            <p:ph type="title"/>
          </p:nvPr>
        </p:nvSpPr>
        <p:spPr/>
        <p:txBody>
          <a:bodyPr/>
          <a:lstStyle/>
          <a:p>
            <a:r>
              <a:rPr lang="en-US" dirty="0"/>
              <a:t>Lecture Today</a:t>
            </a:r>
          </a:p>
        </p:txBody>
      </p:sp>
      <p:sp>
        <p:nvSpPr>
          <p:cNvPr id="3" name="Text Placeholder 2">
            <a:extLst>
              <a:ext uri="{FF2B5EF4-FFF2-40B4-BE49-F238E27FC236}">
                <a16:creationId xmlns:a16="http://schemas.microsoft.com/office/drawing/2014/main" id="{D46BD4A8-4F7E-DE40-8803-1A91104A49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232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3E1CF0-D686-9945-823A-E475AF8915C3}"/>
              </a:ext>
            </a:extLst>
          </p:cNvPr>
          <p:cNvSpPr txBox="1"/>
          <p:nvPr/>
        </p:nvSpPr>
        <p:spPr>
          <a:xfrm>
            <a:off x="2697377" y="278343"/>
            <a:ext cx="6797245" cy="646331"/>
          </a:xfrm>
          <a:prstGeom prst="rect">
            <a:avLst/>
          </a:prstGeom>
          <a:noFill/>
        </p:spPr>
        <p:txBody>
          <a:bodyPr wrap="none" rtlCol="0">
            <a:spAutoFit/>
          </a:bodyPr>
          <a:lstStyle/>
          <a:p>
            <a:r>
              <a:rPr lang="en-US" sz="3600" dirty="0"/>
              <a:t>How many circles are in the image?</a:t>
            </a:r>
          </a:p>
        </p:txBody>
      </p:sp>
      <p:sp>
        <p:nvSpPr>
          <p:cNvPr id="6" name="Rectangle 5">
            <a:extLst>
              <a:ext uri="{FF2B5EF4-FFF2-40B4-BE49-F238E27FC236}">
                <a16:creationId xmlns:a16="http://schemas.microsoft.com/office/drawing/2014/main" id="{062897F2-18E4-134E-A78C-07E6B500ECB8}"/>
              </a:ext>
            </a:extLst>
          </p:cNvPr>
          <p:cNvSpPr/>
          <p:nvPr/>
        </p:nvSpPr>
        <p:spPr>
          <a:xfrm>
            <a:off x="5721626" y="1613118"/>
            <a:ext cx="4037103" cy="1692771"/>
          </a:xfrm>
          <a:prstGeom prst="rect">
            <a:avLst/>
          </a:prstGeom>
        </p:spPr>
        <p:txBody>
          <a:bodyPr wrap="square">
            <a:spAutoFit/>
          </a:bodyPr>
          <a:lstStyle/>
          <a:p>
            <a:r>
              <a:rPr lang="en-US" sz="2400" dirty="0">
                <a:solidFill>
                  <a:srgbClr val="444444"/>
                </a:solidFill>
                <a:latin typeface="Roboto"/>
              </a:rPr>
              <a:t>Input your guess:  </a:t>
            </a:r>
            <a:br>
              <a:rPr lang="en-US" sz="2400" dirty="0">
                <a:solidFill>
                  <a:srgbClr val="444444"/>
                </a:solidFill>
                <a:latin typeface="Roboto"/>
              </a:rPr>
            </a:br>
            <a:br>
              <a:rPr lang="en-US" sz="2400" dirty="0">
                <a:solidFill>
                  <a:srgbClr val="444444"/>
                </a:solidFill>
                <a:latin typeface="Roboto"/>
              </a:rPr>
            </a:br>
            <a:r>
              <a:rPr lang="en-US" sz="2800" b="1" dirty="0">
                <a:hlinkClick r:id="rId3"/>
              </a:rPr>
              <a:t>https://ppt.cc/fW5hfx</a:t>
            </a:r>
            <a:endParaRPr lang="en-US" sz="3600" dirty="0"/>
          </a:p>
          <a:p>
            <a:endParaRPr lang="en-US" sz="2800" dirty="0"/>
          </a:p>
        </p:txBody>
      </p:sp>
      <p:pic>
        <p:nvPicPr>
          <p:cNvPr id="3" name="Picture 2">
            <a:extLst>
              <a:ext uri="{FF2B5EF4-FFF2-40B4-BE49-F238E27FC236}">
                <a16:creationId xmlns:a16="http://schemas.microsoft.com/office/drawing/2014/main" id="{385A1F63-E336-DF4B-9F6E-2D091186996D}"/>
              </a:ext>
            </a:extLst>
          </p:cNvPr>
          <p:cNvPicPr>
            <a:picLocks noChangeAspect="1"/>
          </p:cNvPicPr>
          <p:nvPr/>
        </p:nvPicPr>
        <p:blipFill>
          <a:blip r:embed="rId4"/>
          <a:stretch>
            <a:fillRect/>
          </a:stretch>
        </p:blipFill>
        <p:spPr>
          <a:xfrm>
            <a:off x="318653" y="1499839"/>
            <a:ext cx="5079817" cy="5079817"/>
          </a:xfrm>
          <a:prstGeom prst="rect">
            <a:avLst/>
          </a:prstGeom>
        </p:spPr>
      </p:pic>
      <p:sp>
        <p:nvSpPr>
          <p:cNvPr id="7" name="Rectangle 6">
            <a:extLst>
              <a:ext uri="{FF2B5EF4-FFF2-40B4-BE49-F238E27FC236}">
                <a16:creationId xmlns:a16="http://schemas.microsoft.com/office/drawing/2014/main" id="{A4908684-9F2E-1B40-B571-999C7D367CD0}"/>
              </a:ext>
            </a:extLst>
          </p:cNvPr>
          <p:cNvSpPr/>
          <p:nvPr/>
        </p:nvSpPr>
        <p:spPr>
          <a:xfrm>
            <a:off x="5645426" y="4768449"/>
            <a:ext cx="6453809" cy="1692771"/>
          </a:xfrm>
          <a:prstGeom prst="rect">
            <a:avLst/>
          </a:prstGeom>
        </p:spPr>
        <p:txBody>
          <a:bodyPr wrap="square">
            <a:spAutoFit/>
          </a:bodyPr>
          <a:lstStyle/>
          <a:p>
            <a:r>
              <a:rPr lang="en-US" sz="2800" dirty="0">
                <a:solidFill>
                  <a:srgbClr val="444444"/>
                </a:solidFill>
                <a:latin typeface="Roboto"/>
              </a:rPr>
              <a:t>Reward:</a:t>
            </a:r>
          </a:p>
          <a:p>
            <a:r>
              <a:rPr lang="en-US" sz="2400" dirty="0">
                <a:solidFill>
                  <a:srgbClr val="FF0000"/>
                </a:solidFill>
                <a:latin typeface="Roboto"/>
              </a:rPr>
              <a:t>Two more late-days </a:t>
            </a:r>
            <a:r>
              <a:rPr lang="en-US" sz="2400" dirty="0">
                <a:solidFill>
                  <a:srgbClr val="444444"/>
                </a:solidFill>
                <a:latin typeface="Roboto"/>
              </a:rPr>
              <a:t>for the assignments for the one providing </a:t>
            </a:r>
            <a:r>
              <a:rPr lang="en-US" sz="2400" dirty="0">
                <a:solidFill>
                  <a:srgbClr val="FF0000"/>
                </a:solidFill>
                <a:latin typeface="Roboto"/>
              </a:rPr>
              <a:t>the closet guess</a:t>
            </a:r>
            <a:endParaRPr lang="en-US" sz="2800" dirty="0"/>
          </a:p>
          <a:p>
            <a:endParaRPr lang="en-US" sz="2800" dirty="0"/>
          </a:p>
        </p:txBody>
      </p:sp>
      <p:sp>
        <p:nvSpPr>
          <p:cNvPr id="2" name="Rectangle 1">
            <a:extLst>
              <a:ext uri="{FF2B5EF4-FFF2-40B4-BE49-F238E27FC236}">
                <a16:creationId xmlns:a16="http://schemas.microsoft.com/office/drawing/2014/main" id="{9B9D0271-1FD5-E34E-9E24-B2A241BC1E5F}"/>
              </a:ext>
            </a:extLst>
          </p:cNvPr>
          <p:cNvSpPr/>
          <p:nvPr/>
        </p:nvSpPr>
        <p:spPr>
          <a:xfrm>
            <a:off x="5645426" y="2972167"/>
            <a:ext cx="4113303"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48273093-915F-F44C-A809-89C913F6EE03}"/>
              </a:ext>
            </a:extLst>
          </p:cNvPr>
          <p:cNvSpPr/>
          <p:nvPr/>
        </p:nvSpPr>
        <p:spPr>
          <a:xfrm>
            <a:off x="5645425" y="4577007"/>
            <a:ext cx="6227922"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55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E0D5A-D10F-C44A-8B13-6043906D85D8}"/>
              </a:ext>
            </a:extLst>
          </p:cNvPr>
          <p:cNvSpPr/>
          <p:nvPr/>
        </p:nvSpPr>
        <p:spPr>
          <a:xfrm>
            <a:off x="2328808" y="6211266"/>
            <a:ext cx="7534382" cy="369332"/>
          </a:xfrm>
          <a:prstGeom prst="rect">
            <a:avLst/>
          </a:prstGeom>
        </p:spPr>
        <p:txBody>
          <a:bodyPr wrap="square">
            <a:spAutoFit/>
          </a:bodyPr>
          <a:lstStyle/>
          <a:p>
            <a:r>
              <a:rPr lang="en-US" dirty="0"/>
              <a:t>“The Dot Guessing Game: A Fruit Fly For Human Computation,” Horton. 2010</a:t>
            </a:r>
          </a:p>
        </p:txBody>
      </p:sp>
      <p:pic>
        <p:nvPicPr>
          <p:cNvPr id="2" name="Picture 1">
            <a:extLst>
              <a:ext uri="{FF2B5EF4-FFF2-40B4-BE49-F238E27FC236}">
                <a16:creationId xmlns:a16="http://schemas.microsoft.com/office/drawing/2014/main" id="{44A8A32D-C727-A844-86FC-EC33221276DD}"/>
              </a:ext>
            </a:extLst>
          </p:cNvPr>
          <p:cNvPicPr>
            <a:picLocks noChangeAspect="1"/>
          </p:cNvPicPr>
          <p:nvPr/>
        </p:nvPicPr>
        <p:blipFill>
          <a:blip r:embed="rId3"/>
          <a:stretch>
            <a:fillRect/>
          </a:stretch>
        </p:blipFill>
        <p:spPr>
          <a:xfrm>
            <a:off x="679450" y="901700"/>
            <a:ext cx="10833100" cy="5054600"/>
          </a:xfrm>
          <a:prstGeom prst="rect">
            <a:avLst/>
          </a:prstGeom>
        </p:spPr>
      </p:pic>
    </p:spTree>
    <p:extLst>
      <p:ext uri="{BB962C8B-B14F-4D97-AF65-F5344CB8AC3E}">
        <p14:creationId xmlns:p14="http://schemas.microsoft.com/office/powerpoint/2010/main" val="1972540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74300" y="3599991"/>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Tree>
    <p:extLst>
      <p:ext uri="{BB962C8B-B14F-4D97-AF65-F5344CB8AC3E}">
        <p14:creationId xmlns:p14="http://schemas.microsoft.com/office/powerpoint/2010/main" val="54755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pic>
        <p:nvPicPr>
          <p:cNvPr id="5" name="Picture 4">
            <a:extLst>
              <a:ext uri="{FF2B5EF4-FFF2-40B4-BE49-F238E27FC236}">
                <a16:creationId xmlns:a16="http://schemas.microsoft.com/office/drawing/2014/main" id="{FF1CF719-5C51-1F44-BC41-221003A4B2AC}"/>
              </a:ext>
            </a:extLst>
          </p:cNvPr>
          <p:cNvPicPr>
            <a:picLocks noChangeAspect="1"/>
          </p:cNvPicPr>
          <p:nvPr/>
        </p:nvPicPr>
        <p:blipFill>
          <a:blip r:embed="rId2"/>
          <a:stretch>
            <a:fillRect/>
          </a:stretch>
        </p:blipFill>
        <p:spPr>
          <a:xfrm>
            <a:off x="8541623" y="1936230"/>
            <a:ext cx="2637145" cy="3951950"/>
          </a:xfrm>
          <a:prstGeom prst="rect">
            <a:avLst/>
          </a:prstGeom>
        </p:spPr>
      </p:pic>
      <p:pic>
        <p:nvPicPr>
          <p:cNvPr id="6" name="Picture 5">
            <a:extLst>
              <a:ext uri="{FF2B5EF4-FFF2-40B4-BE49-F238E27FC236}">
                <a16:creationId xmlns:a16="http://schemas.microsoft.com/office/drawing/2014/main" id="{98D07FA5-3879-B947-9A5F-896F58B65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567" y="2005504"/>
            <a:ext cx="2517269" cy="3882677"/>
          </a:xfrm>
          <a:prstGeom prst="rect">
            <a:avLst/>
          </a:prstGeom>
          <a:ln>
            <a:solidFill>
              <a:schemeClr val="bg1">
                <a:lumMod val="50000"/>
              </a:schemeClr>
            </a:solidFill>
          </a:ln>
        </p:spPr>
      </p:pic>
      <p:pic>
        <p:nvPicPr>
          <p:cNvPr id="3" name="Picture 2">
            <a:extLst>
              <a:ext uri="{FF2B5EF4-FFF2-40B4-BE49-F238E27FC236}">
                <a16:creationId xmlns:a16="http://schemas.microsoft.com/office/drawing/2014/main" id="{B5403D2B-AD7B-3B4B-9F84-D63FDC562E05}"/>
              </a:ext>
            </a:extLst>
          </p:cNvPr>
          <p:cNvPicPr>
            <a:picLocks noChangeAspect="1"/>
          </p:cNvPicPr>
          <p:nvPr/>
        </p:nvPicPr>
        <p:blipFill>
          <a:blip r:embed="rId4"/>
          <a:stretch>
            <a:fillRect/>
          </a:stretch>
        </p:blipFill>
        <p:spPr>
          <a:xfrm>
            <a:off x="3755574" y="1936230"/>
            <a:ext cx="4474026" cy="4302456"/>
          </a:xfrm>
          <a:prstGeom prst="rect">
            <a:avLst/>
          </a:prstGeom>
        </p:spPr>
      </p:pic>
    </p:spTree>
    <p:extLst>
      <p:ext uri="{BB962C8B-B14F-4D97-AF65-F5344CB8AC3E}">
        <p14:creationId xmlns:p14="http://schemas.microsoft.com/office/powerpoint/2010/main" val="48632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1BA6-9258-E44A-BFBE-87CE2572ABD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130DD3C-B557-5B4D-859D-5026421537AE}"/>
              </a:ext>
            </a:extLst>
          </p:cNvPr>
          <p:cNvSpPr>
            <a:spLocks noGrp="1"/>
          </p:cNvSpPr>
          <p:nvPr>
            <p:ph idx="1"/>
          </p:nvPr>
        </p:nvSpPr>
        <p:spPr>
          <a:xfrm>
            <a:off x="838200" y="1859621"/>
            <a:ext cx="10515600" cy="4998379"/>
          </a:xfrm>
        </p:spPr>
        <p:txBody>
          <a:bodyPr>
            <a:normAutofit/>
          </a:bodyPr>
          <a:lstStyle/>
          <a:p>
            <a:r>
              <a:rPr lang="en-US" dirty="0"/>
              <a:t>Under what conditions is the crowd wise?</a:t>
            </a:r>
          </a:p>
          <a:p>
            <a:endParaRPr lang="en-US" sz="1200" dirty="0"/>
          </a:p>
          <a:p>
            <a:r>
              <a:rPr lang="en-US" dirty="0"/>
              <a:t>How should we (mathematically) </a:t>
            </a:r>
            <a:r>
              <a:rPr lang="en-US" b="1" dirty="0">
                <a:solidFill>
                  <a:schemeClr val="accent1"/>
                </a:solidFill>
              </a:rPr>
              <a:t>model</a:t>
            </a:r>
            <a:r>
              <a:rPr lang="en-US" dirty="0"/>
              <a:t> the crowdsourcing process?</a:t>
            </a:r>
          </a:p>
          <a:p>
            <a:pPr lvl="1"/>
            <a:r>
              <a:rPr lang="en-US" dirty="0"/>
              <a:t>How to combine the results? </a:t>
            </a:r>
          </a:p>
          <a:p>
            <a:pPr lvl="1"/>
            <a:r>
              <a:rPr lang="en-US" dirty="0"/>
              <a:t>Can we estimate how accurate the combined result is?</a:t>
            </a:r>
          </a:p>
          <a:p>
            <a:pPr lvl="1"/>
            <a:r>
              <a:rPr lang="en-US" dirty="0"/>
              <a:t>Can we better design the process to motivate higher-quality data?</a:t>
            </a:r>
          </a:p>
          <a:p>
            <a:pPr lvl="1"/>
            <a:r>
              <a:rPr lang="en-US" dirty="0"/>
              <a:t>…</a:t>
            </a:r>
          </a:p>
          <a:p>
            <a:endParaRPr lang="en-US" sz="1200" dirty="0"/>
          </a:p>
          <a:p>
            <a:r>
              <a:rPr lang="en-US" dirty="0"/>
              <a:t>Notes about the discussion</a:t>
            </a:r>
          </a:p>
          <a:p>
            <a:pPr lvl="1"/>
            <a:r>
              <a:rPr lang="en-US" dirty="0"/>
              <a:t>Please spend a minute introducing yourselves to others!</a:t>
            </a:r>
          </a:p>
          <a:p>
            <a:pPr lvl="1"/>
            <a:r>
              <a:rPr lang="en-US" b="1" dirty="0">
                <a:solidFill>
                  <a:schemeClr val="accent1"/>
                </a:solidFill>
              </a:rPr>
              <a:t>Be prepared to share </a:t>
            </a:r>
            <a:r>
              <a:rPr lang="en-US" dirty="0"/>
              <a:t>what you have discussed.  We will ask volunteers and also randomly pick people to share.</a:t>
            </a:r>
          </a:p>
        </p:txBody>
      </p:sp>
    </p:spTree>
    <p:extLst>
      <p:ext uri="{BB962C8B-B14F-4D97-AF65-F5344CB8AC3E}">
        <p14:creationId xmlns:p14="http://schemas.microsoft.com/office/powerpoint/2010/main" val="160079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sp>
        <p:nvSpPr>
          <p:cNvPr id="3" name="Content Placeholder 2">
            <a:extLst>
              <a:ext uri="{FF2B5EF4-FFF2-40B4-BE49-F238E27FC236}">
                <a16:creationId xmlns:a16="http://schemas.microsoft.com/office/drawing/2014/main" id="{90065C08-CF13-B442-BE4C-0814382BE44B}"/>
              </a:ext>
            </a:extLst>
          </p:cNvPr>
          <p:cNvSpPr>
            <a:spLocks noGrp="1"/>
          </p:cNvSpPr>
          <p:nvPr>
            <p:ph idx="1"/>
          </p:nvPr>
        </p:nvSpPr>
        <p:spPr/>
        <p:txBody>
          <a:bodyPr/>
          <a:lstStyle/>
          <a:p>
            <a:r>
              <a:rPr lang="en-US" dirty="0"/>
              <a:t>Some general “beliefs” for the crowd to be wise</a:t>
            </a:r>
          </a:p>
          <a:p>
            <a:pPr lvl="1"/>
            <a:r>
              <a:rPr lang="en-US" dirty="0"/>
              <a:t>Informed individuals</a:t>
            </a:r>
          </a:p>
          <a:p>
            <a:pPr lvl="1"/>
            <a:r>
              <a:rPr lang="en-US" dirty="0"/>
              <a:t>Diversity of opinions</a:t>
            </a:r>
          </a:p>
          <a:p>
            <a:pPr lvl="1"/>
            <a:r>
              <a:rPr lang="en-US" dirty="0"/>
              <a:t>Independence</a:t>
            </a:r>
          </a:p>
          <a:p>
            <a:pPr lvl="1"/>
            <a:r>
              <a:rPr lang="en-US" dirty="0"/>
              <a:t>Good aggregation</a:t>
            </a:r>
          </a:p>
          <a:p>
            <a:pPr lvl="1"/>
            <a:r>
              <a:rPr lang="en-US" dirty="0"/>
              <a:t>Aligned incentives</a:t>
            </a:r>
          </a:p>
          <a:p>
            <a:pPr lvl="1"/>
            <a:r>
              <a:rPr lang="en-US" dirty="0"/>
              <a:t>…</a:t>
            </a:r>
          </a:p>
          <a:p>
            <a:pPr lvl="1"/>
            <a:endParaRPr lang="en-US" dirty="0"/>
          </a:p>
          <a:p>
            <a:r>
              <a:rPr lang="en-US" dirty="0"/>
              <a:t>Can we make these ideas more formal? </a:t>
            </a:r>
          </a:p>
          <a:p>
            <a:pPr lvl="1"/>
            <a:r>
              <a:rPr lang="en-US" dirty="0"/>
              <a:t>Can we “model” the process?</a:t>
            </a:r>
          </a:p>
        </p:txBody>
      </p:sp>
    </p:spTree>
    <p:extLst>
      <p:ext uri="{BB962C8B-B14F-4D97-AF65-F5344CB8AC3E}">
        <p14:creationId xmlns:p14="http://schemas.microsoft.com/office/powerpoint/2010/main" val="11968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A1DE4C-0350-8641-B13A-720B44308487}"/>
              </a:ext>
            </a:extLst>
          </p:cNvPr>
          <p:cNvSpPr/>
          <p:nvPr/>
        </p:nvSpPr>
        <p:spPr>
          <a:xfrm>
            <a:off x="-360218" y="-221673"/>
            <a:ext cx="13203382" cy="7329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A347BC-D620-484C-A44A-E0AB7A5CAC51}"/>
              </a:ext>
            </a:extLst>
          </p:cNvPr>
          <p:cNvPicPr>
            <a:picLocks noChangeAspect="1"/>
          </p:cNvPicPr>
          <p:nvPr/>
        </p:nvPicPr>
        <p:blipFill>
          <a:blip r:embed="rId2"/>
          <a:stretch>
            <a:fillRect/>
          </a:stretch>
        </p:blipFill>
        <p:spPr>
          <a:xfrm>
            <a:off x="2133600" y="702890"/>
            <a:ext cx="8548255" cy="6404492"/>
          </a:xfrm>
          <a:prstGeom prst="rect">
            <a:avLst/>
          </a:prstGeom>
        </p:spPr>
      </p:pic>
    </p:spTree>
    <p:extLst>
      <p:ext uri="{BB962C8B-B14F-4D97-AF65-F5344CB8AC3E}">
        <p14:creationId xmlns:p14="http://schemas.microsoft.com/office/powerpoint/2010/main" val="3348089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E3EC-D659-EA4C-B7AC-AE39A6AB7831}"/>
              </a:ext>
            </a:extLst>
          </p:cNvPr>
          <p:cNvSpPr>
            <a:spLocks noGrp="1"/>
          </p:cNvSpPr>
          <p:nvPr>
            <p:ph type="title"/>
          </p:nvPr>
        </p:nvSpPr>
        <p:spPr/>
        <p:txBody>
          <a:bodyPr/>
          <a:lstStyle/>
          <a:p>
            <a:r>
              <a:rPr lang="en-US" dirty="0"/>
              <a:t>Example Model on Aggregation</a:t>
            </a:r>
          </a:p>
        </p:txBody>
      </p:sp>
      <p:sp>
        <p:nvSpPr>
          <p:cNvPr id="3" name="Content Placeholder 2">
            <a:extLst>
              <a:ext uri="{FF2B5EF4-FFF2-40B4-BE49-F238E27FC236}">
                <a16:creationId xmlns:a16="http://schemas.microsoft.com/office/drawing/2014/main" id="{03EC13BF-63F9-8944-BDEE-F55484364F6E}"/>
              </a:ext>
            </a:extLst>
          </p:cNvPr>
          <p:cNvSpPr>
            <a:spLocks noGrp="1"/>
          </p:cNvSpPr>
          <p:nvPr>
            <p:ph idx="1"/>
          </p:nvPr>
        </p:nvSpPr>
        <p:spPr>
          <a:xfrm>
            <a:off x="838200" y="1825624"/>
            <a:ext cx="11049000" cy="5032375"/>
          </a:xfrm>
        </p:spPr>
        <p:txBody>
          <a:bodyPr>
            <a:normAutofit/>
          </a:bodyPr>
          <a:lstStyle/>
          <a:p>
            <a:r>
              <a:rPr lang="en-US" dirty="0"/>
              <a:t>People have unbiased estimates of the true answer</a:t>
            </a:r>
          </a:p>
          <a:p>
            <a:pPr lvl="1"/>
            <a:endParaRPr lang="en-US" sz="600" dirty="0"/>
          </a:p>
          <a:p>
            <a:pPr marL="0" indent="0">
              <a:buNone/>
            </a:pPr>
            <a:r>
              <a:rPr lang="en-US" dirty="0"/>
              <a:t>	</a:t>
            </a:r>
            <a:r>
              <a:rPr lang="en-US" b="1" dirty="0"/>
              <a:t>user guess</a:t>
            </a:r>
            <a:r>
              <a:rPr lang="en-US" dirty="0"/>
              <a:t> = </a:t>
            </a:r>
            <a:r>
              <a:rPr lang="en-US" b="1" dirty="0">
                <a:solidFill>
                  <a:schemeClr val="accent1"/>
                </a:solidFill>
              </a:rPr>
              <a:t>true answer</a:t>
            </a:r>
            <a:r>
              <a:rPr lang="en-US" dirty="0"/>
              <a:t> + </a:t>
            </a:r>
            <a:r>
              <a:rPr lang="en-US" b="1" dirty="0">
                <a:solidFill>
                  <a:schemeClr val="accent2"/>
                </a:solidFill>
              </a:rPr>
              <a:t>Gaussian noise</a:t>
            </a:r>
            <a:endParaRPr lang="en-US" dirty="0">
              <a:solidFill>
                <a:schemeClr val="accent2"/>
              </a:solidFill>
            </a:endParaRPr>
          </a:p>
          <a:p>
            <a:pPr marL="0" indent="0">
              <a:buNone/>
            </a:pPr>
            <a:endParaRPr lang="en-US" b="1" dirty="0">
              <a:solidFill>
                <a:srgbClr val="FF0000"/>
              </a:solidFill>
            </a:endParaRPr>
          </a:p>
          <a:p>
            <a:pPr marL="0" indent="0">
              <a:buNone/>
            </a:pPr>
            <a:endParaRPr lang="en-US" b="1" dirty="0">
              <a:solidFill>
                <a:srgbClr val="FF0000"/>
              </a:solidFill>
            </a:endParaRPr>
          </a:p>
          <a:p>
            <a:r>
              <a:rPr lang="en-US" dirty="0"/>
              <a:t>What can we do with this model?</a:t>
            </a:r>
          </a:p>
          <a:p>
            <a:pPr lvl="1"/>
            <a:r>
              <a:rPr lang="en-US" dirty="0"/>
              <a:t>Assume the model somewhat captures the reality, </a:t>
            </a:r>
          </a:p>
          <a:p>
            <a:pPr lvl="2"/>
            <a:r>
              <a:rPr lang="en-US" dirty="0"/>
              <a:t>we can infer the </a:t>
            </a:r>
            <a:r>
              <a:rPr lang="en-US" b="1" dirty="0">
                <a:solidFill>
                  <a:schemeClr val="accent1"/>
                </a:solidFill>
              </a:rPr>
              <a:t>true answers </a:t>
            </a:r>
            <a:r>
              <a:rPr lang="en-US" dirty="0"/>
              <a:t>from the </a:t>
            </a:r>
            <a:r>
              <a:rPr lang="en-US" b="1" dirty="0"/>
              <a:t>user guesses </a:t>
            </a:r>
            <a:r>
              <a:rPr lang="en-US" dirty="0"/>
              <a:t>we observe (mean is a good estimate)</a:t>
            </a:r>
          </a:p>
          <a:p>
            <a:pPr lvl="2"/>
            <a:r>
              <a:rPr lang="en-US" dirty="0"/>
              <a:t>we can further analyze the ”number of guesses” we need to achieve certain accuracy</a:t>
            </a:r>
          </a:p>
          <a:p>
            <a:pPr lvl="2"/>
            <a:endParaRPr lang="en-US" sz="200" dirty="0"/>
          </a:p>
          <a:p>
            <a:pPr lvl="1"/>
            <a:r>
              <a:rPr lang="en-US" dirty="0"/>
              <a:t>Does this model capture the reality?</a:t>
            </a:r>
          </a:p>
          <a:p>
            <a:pPr lvl="2"/>
            <a:r>
              <a:rPr lang="en-US" dirty="0"/>
              <a:t>what if everyone has different abilities in guessing? How do we perform inference?</a:t>
            </a:r>
          </a:p>
          <a:p>
            <a:pPr lvl="2"/>
            <a:r>
              <a:rPr lang="en-US" dirty="0"/>
              <a:t>what if there are some unknown biases?</a:t>
            </a:r>
          </a:p>
          <a:p>
            <a:pPr marL="457200" lvl="1" indent="0">
              <a:buNone/>
            </a:pPr>
            <a:endParaRPr lang="en-US" dirty="0"/>
          </a:p>
        </p:txBody>
      </p:sp>
      <p:sp>
        <p:nvSpPr>
          <p:cNvPr id="5" name="Rounded Rectangle 4">
            <a:extLst>
              <a:ext uri="{FF2B5EF4-FFF2-40B4-BE49-F238E27FC236}">
                <a16:creationId xmlns:a16="http://schemas.microsoft.com/office/drawing/2014/main" id="{434E1A01-C16F-A342-87B6-7A215A358EE9}"/>
              </a:ext>
            </a:extLst>
          </p:cNvPr>
          <p:cNvSpPr/>
          <p:nvPr/>
        </p:nvSpPr>
        <p:spPr>
          <a:xfrm>
            <a:off x="1780247" y="3145103"/>
            <a:ext cx="1561763" cy="4936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Observations</a:t>
            </a:r>
          </a:p>
        </p:txBody>
      </p:sp>
      <p:sp>
        <p:nvSpPr>
          <p:cNvPr id="7" name="Rounded Rectangle 6">
            <a:extLst>
              <a:ext uri="{FF2B5EF4-FFF2-40B4-BE49-F238E27FC236}">
                <a16:creationId xmlns:a16="http://schemas.microsoft.com/office/drawing/2014/main" id="{9077D566-4228-4C48-96BA-855E9769C55C}"/>
              </a:ext>
            </a:extLst>
          </p:cNvPr>
          <p:cNvSpPr/>
          <p:nvPr/>
        </p:nvSpPr>
        <p:spPr>
          <a:xfrm>
            <a:off x="3755381" y="3080367"/>
            <a:ext cx="1935345" cy="62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Latent values we want to know</a:t>
            </a:r>
          </a:p>
        </p:txBody>
      </p:sp>
      <p:sp>
        <p:nvSpPr>
          <p:cNvPr id="8" name="Rounded Rectangle 7">
            <a:extLst>
              <a:ext uri="{FF2B5EF4-FFF2-40B4-BE49-F238E27FC236}">
                <a16:creationId xmlns:a16="http://schemas.microsoft.com/office/drawing/2014/main" id="{F22D53AB-5B57-EE41-A8BC-C17B99F0B478}"/>
              </a:ext>
            </a:extLst>
          </p:cNvPr>
          <p:cNvSpPr/>
          <p:nvPr/>
        </p:nvSpPr>
        <p:spPr>
          <a:xfrm>
            <a:off x="5942257" y="3145103"/>
            <a:ext cx="2012889" cy="49361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Zero-Mean Noises</a:t>
            </a:r>
          </a:p>
        </p:txBody>
      </p:sp>
    </p:spTree>
    <p:extLst>
      <p:ext uri="{BB962C8B-B14F-4D97-AF65-F5344CB8AC3E}">
        <p14:creationId xmlns:p14="http://schemas.microsoft.com/office/powerpoint/2010/main" val="191391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7CDBB-6278-E941-A57E-3B2428D3D416}"/>
              </a:ext>
            </a:extLst>
          </p:cNvPr>
          <p:cNvPicPr>
            <a:picLocks noChangeAspect="1"/>
          </p:cNvPicPr>
          <p:nvPr/>
        </p:nvPicPr>
        <p:blipFill>
          <a:blip r:embed="rId3"/>
          <a:stretch>
            <a:fillRect/>
          </a:stretch>
        </p:blipFill>
        <p:spPr>
          <a:xfrm>
            <a:off x="1744213" y="194496"/>
            <a:ext cx="9309508" cy="6469008"/>
          </a:xfrm>
          <a:prstGeom prst="rect">
            <a:avLst/>
          </a:prstGeom>
        </p:spPr>
      </p:pic>
      <p:sp>
        <p:nvSpPr>
          <p:cNvPr id="2" name="Rectangle 1">
            <a:extLst>
              <a:ext uri="{FF2B5EF4-FFF2-40B4-BE49-F238E27FC236}">
                <a16:creationId xmlns:a16="http://schemas.microsoft.com/office/drawing/2014/main" id="{BA82D817-4359-344A-8254-F643BEE64E35}"/>
              </a:ext>
            </a:extLst>
          </p:cNvPr>
          <p:cNvSpPr/>
          <p:nvPr/>
        </p:nvSpPr>
        <p:spPr>
          <a:xfrm>
            <a:off x="1444808" y="93057"/>
            <a:ext cx="873940" cy="6141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97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5BC5-E98E-6A47-9D24-5228AA6D3054}"/>
              </a:ext>
            </a:extLst>
          </p:cNvPr>
          <p:cNvSpPr>
            <a:spLocks noGrp="1"/>
          </p:cNvSpPr>
          <p:nvPr>
            <p:ph type="title"/>
          </p:nvPr>
        </p:nvSpPr>
        <p:spPr/>
        <p:txBody>
          <a:bodyPr/>
          <a:lstStyle/>
          <a:p>
            <a:r>
              <a:rPr lang="en-US" dirty="0"/>
              <a:t>Logistics</a:t>
            </a:r>
          </a:p>
        </p:txBody>
      </p:sp>
      <p:sp>
        <p:nvSpPr>
          <p:cNvPr id="3" name="Text Placeholder 2">
            <a:extLst>
              <a:ext uri="{FF2B5EF4-FFF2-40B4-BE49-F238E27FC236}">
                <a16:creationId xmlns:a16="http://schemas.microsoft.com/office/drawing/2014/main" id="{CA6006DA-B871-5C4B-8953-779B5CC41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884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1706-1708-194E-AD29-1C452B8470F7}"/>
              </a:ext>
            </a:extLst>
          </p:cNvPr>
          <p:cNvSpPr>
            <a:spLocks noGrp="1"/>
          </p:cNvSpPr>
          <p:nvPr>
            <p:ph type="title"/>
          </p:nvPr>
        </p:nvSpPr>
        <p:spPr/>
        <p:txBody>
          <a:bodyPr/>
          <a:lstStyle/>
          <a:p>
            <a:r>
              <a:rPr lang="en-US" dirty="0"/>
              <a:t>Example Model on Incentives</a:t>
            </a:r>
          </a:p>
        </p:txBody>
      </p:sp>
      <p:sp>
        <p:nvSpPr>
          <p:cNvPr id="3" name="Content Placeholder 2">
            <a:extLst>
              <a:ext uri="{FF2B5EF4-FFF2-40B4-BE49-F238E27FC236}">
                <a16:creationId xmlns:a16="http://schemas.microsoft.com/office/drawing/2014/main" id="{D8FC071F-4E97-B446-A968-430DA89F7EE2}"/>
              </a:ext>
            </a:extLst>
          </p:cNvPr>
          <p:cNvSpPr>
            <a:spLocks noGrp="1"/>
          </p:cNvSpPr>
          <p:nvPr>
            <p:ph idx="1"/>
          </p:nvPr>
        </p:nvSpPr>
        <p:spPr>
          <a:xfrm>
            <a:off x="838199" y="1825624"/>
            <a:ext cx="11090097" cy="4945046"/>
          </a:xfrm>
        </p:spPr>
        <p:txBody>
          <a:bodyPr>
            <a:normAutofit/>
          </a:bodyPr>
          <a:lstStyle/>
          <a:p>
            <a:r>
              <a:rPr lang="en-US" dirty="0"/>
              <a:t>People choose effort level in generating their true answer</a:t>
            </a:r>
          </a:p>
          <a:p>
            <a:endParaRPr lang="en-US" sz="200" dirty="0"/>
          </a:p>
          <a:p>
            <a:pPr marL="0" indent="0">
              <a:buNone/>
            </a:pPr>
            <a:br>
              <a:rPr lang="en-US" sz="200" dirty="0"/>
            </a:br>
            <a:r>
              <a:rPr lang="en-US" dirty="0"/>
              <a:t>       user-answer = true-answer + noise(effort)</a:t>
            </a:r>
          </a:p>
          <a:p>
            <a:pPr marL="0" indent="0">
              <a:buNone/>
            </a:pPr>
            <a:r>
              <a:rPr lang="en-US" dirty="0"/>
              <a:t>       </a:t>
            </a:r>
            <a:r>
              <a:rPr lang="en-US" b="1" dirty="0">
                <a:solidFill>
                  <a:schemeClr val="accent1"/>
                </a:solidFill>
              </a:rPr>
              <a:t>user utility</a:t>
            </a:r>
            <a:r>
              <a:rPr lang="en-US" dirty="0"/>
              <a:t> = reward * </a:t>
            </a:r>
            <a:r>
              <a:rPr lang="en-US" dirty="0" err="1"/>
              <a:t>Pr</a:t>
            </a:r>
            <a:r>
              <a:rPr lang="en-US" dirty="0"/>
              <a:t>(getting reward | effort) – cost(effort)</a:t>
            </a:r>
          </a:p>
          <a:p>
            <a:pPr marL="0" indent="0">
              <a:buNone/>
            </a:pPr>
            <a:r>
              <a:rPr lang="en-US" dirty="0"/>
              <a:t>       user </a:t>
            </a:r>
            <a:r>
              <a:rPr lang="en-US" b="1" dirty="0">
                <a:solidFill>
                  <a:srgbClr val="00B050"/>
                </a:solidFill>
              </a:rPr>
              <a:t>chooses effort </a:t>
            </a:r>
            <a:r>
              <a:rPr lang="en-US" dirty="0"/>
              <a:t>that </a:t>
            </a:r>
            <a:r>
              <a:rPr lang="en-US" b="1" dirty="0">
                <a:solidFill>
                  <a:srgbClr val="00B050"/>
                </a:solidFill>
              </a:rPr>
              <a:t>maximizes their utility</a:t>
            </a:r>
          </a:p>
          <a:p>
            <a:pPr lvl="1"/>
            <a:endParaRPr lang="en-US" dirty="0"/>
          </a:p>
          <a:p>
            <a:r>
              <a:rPr lang="en-US" dirty="0"/>
              <a:t>What can we do with the models</a:t>
            </a:r>
          </a:p>
          <a:p>
            <a:pPr lvl="1"/>
            <a:r>
              <a:rPr lang="en-US" dirty="0"/>
              <a:t>Designing the optimal incentive schemes</a:t>
            </a:r>
          </a:p>
          <a:p>
            <a:pPr lvl="1"/>
            <a:r>
              <a:rPr lang="en-US" dirty="0"/>
              <a:t>How much we should pay, should we offer a bonus?</a:t>
            </a:r>
          </a:p>
          <a:p>
            <a:pPr lvl="1"/>
            <a:r>
              <a:rPr lang="en-US" dirty="0"/>
              <a:t>What to design non-financial incentives (badges, leaderboards, </a:t>
            </a:r>
            <a:r>
              <a:rPr lang="en-US" dirty="0" err="1"/>
              <a:t>etc</a:t>
            </a:r>
            <a:r>
              <a:rPr lang="en-US" dirty="0"/>
              <a:t>). </a:t>
            </a:r>
          </a:p>
        </p:txBody>
      </p:sp>
    </p:spTree>
    <p:extLst>
      <p:ext uri="{BB962C8B-B14F-4D97-AF65-F5344CB8AC3E}">
        <p14:creationId xmlns:p14="http://schemas.microsoft.com/office/powerpoint/2010/main" val="22668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5E240-9805-B44E-B99B-B3361F615683}"/>
              </a:ext>
            </a:extLst>
          </p:cNvPr>
          <p:cNvPicPr>
            <a:picLocks noChangeAspect="1"/>
          </p:cNvPicPr>
          <p:nvPr/>
        </p:nvPicPr>
        <p:blipFill>
          <a:blip r:embed="rId2"/>
          <a:stretch>
            <a:fillRect/>
          </a:stretch>
        </p:blipFill>
        <p:spPr>
          <a:xfrm>
            <a:off x="2242427" y="-1"/>
            <a:ext cx="7548936" cy="6890863"/>
          </a:xfrm>
          <a:prstGeom prst="rect">
            <a:avLst/>
          </a:prstGeom>
        </p:spPr>
      </p:pic>
      <p:sp>
        <p:nvSpPr>
          <p:cNvPr id="3" name="Rectangle 2">
            <a:extLst>
              <a:ext uri="{FF2B5EF4-FFF2-40B4-BE49-F238E27FC236}">
                <a16:creationId xmlns:a16="http://schemas.microsoft.com/office/drawing/2014/main" id="{F541EDF2-CE78-0043-A659-8ED89D93A09E}"/>
              </a:ext>
            </a:extLst>
          </p:cNvPr>
          <p:cNvSpPr/>
          <p:nvPr/>
        </p:nvSpPr>
        <p:spPr>
          <a:xfrm>
            <a:off x="1870193" y="0"/>
            <a:ext cx="873940" cy="6416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88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lnSpcReduction="10000"/>
          </a:bodyPr>
          <a:lstStyle/>
          <a:p>
            <a:r>
              <a:rPr lang="en-US" dirty="0"/>
              <a:t>Design and analysis of human-in-the-loop computation</a:t>
            </a:r>
          </a:p>
          <a:p>
            <a:endParaRPr lang="en-US" dirty="0"/>
          </a:p>
          <a:p>
            <a:r>
              <a:rPr lang="en-US" dirty="0"/>
              <a:t>Develop “models” of how humans take actions in our systems</a:t>
            </a:r>
          </a:p>
          <a:p>
            <a:r>
              <a:rPr lang="en-US" dirty="0"/>
              <a:t>Based on the model,</a:t>
            </a:r>
          </a:p>
          <a:p>
            <a:pPr lvl="1"/>
            <a:r>
              <a:rPr lang="en-US" sz="2800" dirty="0"/>
              <a:t>design methods to </a:t>
            </a:r>
            <a:r>
              <a:rPr lang="en-US" sz="2800" b="1" dirty="0">
                <a:solidFill>
                  <a:srgbClr val="FF0000"/>
                </a:solidFill>
              </a:rPr>
              <a:t>aggregate</a:t>
            </a:r>
            <a:r>
              <a:rPr lang="en-US" sz="2800" dirty="0"/>
              <a:t> user information</a:t>
            </a:r>
          </a:p>
          <a:p>
            <a:pPr lvl="1"/>
            <a:r>
              <a:rPr lang="en-US" sz="2800" dirty="0"/>
              <a:t>design </a:t>
            </a:r>
            <a:r>
              <a:rPr lang="en-US" sz="2800" b="1" dirty="0">
                <a:solidFill>
                  <a:srgbClr val="FF0000"/>
                </a:solidFill>
              </a:rPr>
              <a:t>incentives</a:t>
            </a:r>
            <a:r>
              <a:rPr lang="en-US" sz="2800" dirty="0"/>
              <a:t> to encourage high effort and truthful reports</a:t>
            </a:r>
          </a:p>
          <a:p>
            <a:endParaRPr lang="en-US" dirty="0"/>
          </a:p>
          <a:p>
            <a:r>
              <a:rPr lang="en-US" dirty="0"/>
              <a:t>Deal with </a:t>
            </a:r>
            <a:r>
              <a:rPr lang="en-US" b="1" dirty="0">
                <a:solidFill>
                  <a:srgbClr val="FF0000"/>
                </a:solidFill>
              </a:rPr>
              <a:t>practical challenges (complex tasks)</a:t>
            </a:r>
          </a:p>
          <a:p>
            <a:r>
              <a:rPr lang="en-US" dirty="0"/>
              <a:t>Discussion on </a:t>
            </a:r>
            <a:r>
              <a:rPr lang="en-US" b="1" dirty="0">
                <a:solidFill>
                  <a:srgbClr val="FF0000"/>
                </a:solidFill>
              </a:rPr>
              <a:t>selected recent topics </a:t>
            </a:r>
            <a:r>
              <a:rPr lang="en-US" b="1" dirty="0"/>
              <a:t>on human-AI interactions</a:t>
            </a:r>
          </a:p>
        </p:txBody>
      </p:sp>
    </p:spTree>
    <p:extLst>
      <p:ext uri="{BB962C8B-B14F-4D97-AF65-F5344CB8AC3E}">
        <p14:creationId xmlns:p14="http://schemas.microsoft.com/office/powerpoint/2010/main" val="130470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Deal with </a:t>
            </a:r>
            <a:r>
              <a:rPr lang="en-US" b="1" dirty="0">
                <a:solidFill>
                  <a:srgbClr val="FF0000"/>
                </a:solidFill>
              </a:rPr>
              <a:t>practical challenges (complex tasks)</a:t>
            </a:r>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BC4B19E-48AF-514B-85E7-F092F3819A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179" y="4027024"/>
            <a:ext cx="3035650" cy="2343700"/>
          </a:xfrm>
          <a:prstGeom prst="rect">
            <a:avLst/>
          </a:prstGeom>
        </p:spPr>
      </p:pic>
      <p:pic>
        <p:nvPicPr>
          <p:cNvPr id="8" name="Picture 7">
            <a:extLst>
              <a:ext uri="{FF2B5EF4-FFF2-40B4-BE49-F238E27FC236}">
                <a16:creationId xmlns:a16="http://schemas.microsoft.com/office/drawing/2014/main" id="{0D9A5D7C-731F-6C43-84BF-1B0BCFFA6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6996" y="4001294"/>
            <a:ext cx="3790508" cy="1970314"/>
          </a:xfrm>
          <a:prstGeom prst="rect">
            <a:avLst/>
          </a:prstGeom>
        </p:spPr>
      </p:pic>
      <p:pic>
        <p:nvPicPr>
          <p:cNvPr id="9" name="Picture 8">
            <a:extLst>
              <a:ext uri="{FF2B5EF4-FFF2-40B4-BE49-F238E27FC236}">
                <a16:creationId xmlns:a16="http://schemas.microsoft.com/office/drawing/2014/main" id="{F3BC5E3D-25E6-1142-B301-C6D924C8ED0B}"/>
              </a:ext>
            </a:extLst>
          </p:cNvPr>
          <p:cNvPicPr>
            <a:picLocks noChangeAspect="1"/>
          </p:cNvPicPr>
          <p:nvPr/>
        </p:nvPicPr>
        <p:blipFill>
          <a:blip r:embed="rId5"/>
          <a:stretch>
            <a:fillRect/>
          </a:stretch>
        </p:blipFill>
        <p:spPr>
          <a:xfrm>
            <a:off x="7176265" y="3933825"/>
            <a:ext cx="4277122" cy="2830975"/>
          </a:xfrm>
          <a:prstGeom prst="rect">
            <a:avLst/>
          </a:prstGeom>
        </p:spPr>
      </p:pic>
      <p:sp>
        <p:nvSpPr>
          <p:cNvPr id="10" name="Rounded Rectangle 9">
            <a:extLst>
              <a:ext uri="{FF2B5EF4-FFF2-40B4-BE49-F238E27FC236}">
                <a16:creationId xmlns:a16="http://schemas.microsoft.com/office/drawing/2014/main" id="{752E6093-B8D1-1C4F-BF2D-DD9D00C373DD}"/>
              </a:ext>
            </a:extLst>
          </p:cNvPr>
          <p:cNvSpPr/>
          <p:nvPr/>
        </p:nvSpPr>
        <p:spPr>
          <a:xfrm>
            <a:off x="2656115" y="3602481"/>
            <a:ext cx="3004457"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Programming Paradigm</a:t>
            </a:r>
          </a:p>
        </p:txBody>
      </p:sp>
      <p:sp>
        <p:nvSpPr>
          <p:cNvPr id="11" name="Rounded Rectangle 10">
            <a:extLst>
              <a:ext uri="{FF2B5EF4-FFF2-40B4-BE49-F238E27FC236}">
                <a16:creationId xmlns:a16="http://schemas.microsoft.com/office/drawing/2014/main" id="{A6440E41-0C6A-BC4E-90CB-D1FDC0323AE4}"/>
              </a:ext>
            </a:extLst>
          </p:cNvPr>
          <p:cNvSpPr/>
          <p:nvPr/>
        </p:nvSpPr>
        <p:spPr>
          <a:xfrm>
            <a:off x="6877504" y="3496468"/>
            <a:ext cx="3387725"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way to organize teamwork</a:t>
            </a:r>
          </a:p>
        </p:txBody>
      </p:sp>
    </p:spTree>
    <p:extLst>
      <p:ext uri="{BB962C8B-B14F-4D97-AF65-F5344CB8AC3E}">
        <p14:creationId xmlns:p14="http://schemas.microsoft.com/office/powerpoint/2010/main" val="291631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Discussion on </a:t>
            </a:r>
            <a:r>
              <a:rPr lang="en-US" b="1" dirty="0">
                <a:solidFill>
                  <a:srgbClr val="FF0000"/>
                </a:solidFill>
              </a:rPr>
              <a:t>selected recent topics </a:t>
            </a:r>
            <a:r>
              <a:rPr lang="en-US" b="1" dirty="0"/>
              <a:t>on human-AI interactions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366845A8-21E8-024A-B119-122FBA763ADA}"/>
              </a:ext>
            </a:extLst>
          </p:cNvPr>
          <p:cNvPicPr>
            <a:picLocks noChangeAspect="1"/>
          </p:cNvPicPr>
          <p:nvPr/>
        </p:nvPicPr>
        <p:blipFill>
          <a:blip r:embed="rId3"/>
          <a:stretch>
            <a:fillRect/>
          </a:stretch>
        </p:blipFill>
        <p:spPr>
          <a:xfrm>
            <a:off x="1157514" y="3791024"/>
            <a:ext cx="3839029" cy="2385939"/>
          </a:xfrm>
          <a:prstGeom prst="rect">
            <a:avLst/>
          </a:prstGeom>
        </p:spPr>
      </p:pic>
      <p:sp>
        <p:nvSpPr>
          <p:cNvPr id="8" name="TextBox 7">
            <a:extLst>
              <a:ext uri="{FF2B5EF4-FFF2-40B4-BE49-F238E27FC236}">
                <a16:creationId xmlns:a16="http://schemas.microsoft.com/office/drawing/2014/main" id="{983CF62F-7357-174B-93C5-CCEBA52FD36F}"/>
              </a:ext>
            </a:extLst>
          </p:cNvPr>
          <p:cNvSpPr txBox="1"/>
          <p:nvPr/>
        </p:nvSpPr>
        <p:spPr>
          <a:xfrm>
            <a:off x="5722258" y="4014497"/>
            <a:ext cx="531222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Ethical decision making</a:t>
            </a:r>
          </a:p>
          <a:p>
            <a:pPr marL="285750" indent="-285750">
              <a:buFont typeface="Arial" panose="020B0604020202020204" pitchFamily="34" charset="0"/>
              <a:buChar char="•"/>
            </a:pPr>
            <a:r>
              <a:rPr lang="en-US" sz="2400" dirty="0"/>
              <a:t>Fairness and privacy in AI/ML</a:t>
            </a:r>
          </a:p>
          <a:p>
            <a:pPr marL="285750" indent="-285750">
              <a:buFont typeface="Arial" panose="020B0604020202020204" pitchFamily="34" charset="0"/>
              <a:buChar char="•"/>
            </a:pPr>
            <a:r>
              <a:rPr lang="en-US" sz="2400" dirty="0"/>
              <a:t>Interpretable machine learning</a:t>
            </a:r>
          </a:p>
          <a:p>
            <a:pPr marL="285750" indent="-285750">
              <a:buFont typeface="Arial" panose="020B0604020202020204" pitchFamily="34" charset="0"/>
              <a:buChar char="•"/>
            </a:pPr>
            <a:r>
              <a:rPr lang="en-US" sz="2400" dirty="0"/>
              <a:t>Strategic machine learning</a:t>
            </a:r>
          </a:p>
          <a:p>
            <a:pPr marL="285750" indent="-285750">
              <a:buFont typeface="Arial" panose="020B0604020202020204" pitchFamily="34" charset="0"/>
              <a:buChar char="•"/>
            </a:pPr>
            <a:r>
              <a:rPr lang="en-US" sz="2400" dirty="0"/>
              <a:t>Human-AI teaming</a:t>
            </a:r>
          </a:p>
        </p:txBody>
      </p:sp>
    </p:spTree>
    <p:extLst>
      <p:ext uri="{BB962C8B-B14F-4D97-AF65-F5344CB8AC3E}">
        <p14:creationId xmlns:p14="http://schemas.microsoft.com/office/powerpoint/2010/main" val="228423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6732" y="3498634"/>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
        <p:nvSpPr>
          <p:cNvPr id="7" name="Rectangle 6">
            <a:extLst>
              <a:ext uri="{FF2B5EF4-FFF2-40B4-BE49-F238E27FC236}">
                <a16:creationId xmlns:a16="http://schemas.microsoft.com/office/drawing/2014/main" id="{4630EC2F-23AB-CA48-BF22-BEEF5856F4B7}"/>
              </a:ext>
            </a:extLst>
          </p:cNvPr>
          <p:cNvSpPr/>
          <p:nvPr/>
        </p:nvSpPr>
        <p:spPr>
          <a:xfrm>
            <a:off x="2047533" y="6231265"/>
            <a:ext cx="8900845" cy="523220"/>
          </a:xfrm>
          <a:prstGeom prst="rect">
            <a:avLst/>
          </a:prstGeom>
        </p:spPr>
        <p:txBody>
          <a:bodyPr wrap="square">
            <a:spAutoFit/>
          </a:bodyPr>
          <a:lstStyle/>
          <a:p>
            <a:r>
              <a:rPr lang="en-US" sz="2800" dirty="0"/>
              <a:t>It’s hard to bring together a large crowd in the old times.</a:t>
            </a:r>
          </a:p>
        </p:txBody>
      </p:sp>
    </p:spTree>
    <p:extLst>
      <p:ext uri="{BB962C8B-B14F-4D97-AF65-F5344CB8AC3E}">
        <p14:creationId xmlns:p14="http://schemas.microsoft.com/office/powerpoint/2010/main" val="23568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801" y="150052"/>
            <a:ext cx="8229600" cy="1143000"/>
          </a:xfrm>
        </p:spPr>
        <p:txBody>
          <a:bodyPr>
            <a:normAutofit/>
          </a:bodyPr>
          <a:lstStyle/>
          <a:p>
            <a:r>
              <a:rPr lang="en-US" dirty="0">
                <a:latin typeface="Optima" panose="02000503060000020004" pitchFamily="2" charset="0"/>
                <a:cs typeface="Arial"/>
              </a:rPr>
              <a:t>Time Person of the Year 2006</a:t>
            </a:r>
          </a:p>
        </p:txBody>
      </p:sp>
      <p:pic>
        <p:nvPicPr>
          <p:cNvPr id="4" name="Content Placeholder 3" descr="220px-Time_youcover01.jpg"/>
          <p:cNvPicPr>
            <a:picLocks noGrp="1" noChangeAspect="1"/>
          </p:cNvPicPr>
          <p:nvPr>
            <p:ph idx="1"/>
          </p:nvPr>
        </p:nvPicPr>
        <p:blipFill rotWithShape="1">
          <a:blip r:embed="rId2" cstate="screen">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343" b="44"/>
          <a:stretch/>
        </p:blipFill>
        <p:spPr>
          <a:xfrm>
            <a:off x="4468585" y="1497318"/>
            <a:ext cx="3066072" cy="4067630"/>
          </a:xfrm>
        </p:spPr>
      </p:pic>
      <p:sp>
        <p:nvSpPr>
          <p:cNvPr id="5" name="TextBox 4"/>
          <p:cNvSpPr txBox="1"/>
          <p:nvPr/>
        </p:nvSpPr>
        <p:spPr>
          <a:xfrm>
            <a:off x="1981200" y="5654116"/>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&gt;4 Billion </a:t>
            </a:r>
            <a:r>
              <a:rPr lang="en-US" sz="2200" dirty="0">
                <a:latin typeface="Optima" panose="02000503060000020004" pitchFamily="2" charset="0"/>
                <a:cs typeface="Arial"/>
              </a:rPr>
              <a:t>Internet users worldwide as of 2018!</a:t>
            </a:r>
            <a:endParaRPr lang="en-US" sz="2200" b="1" dirty="0">
              <a:solidFill>
                <a:srgbClr val="3366FF"/>
              </a:solidFill>
              <a:latin typeface="Optima" panose="02000503060000020004" pitchFamily="2" charset="0"/>
              <a:cs typeface="Arial"/>
            </a:endParaRPr>
          </a:p>
        </p:txBody>
      </p:sp>
      <p:sp>
        <p:nvSpPr>
          <p:cNvPr id="6" name="TextBox 5"/>
          <p:cNvSpPr txBox="1"/>
          <p:nvPr/>
        </p:nvSpPr>
        <p:spPr>
          <a:xfrm>
            <a:off x="1984192" y="6217344"/>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21% </a:t>
            </a:r>
            <a:r>
              <a:rPr lang="en-US" sz="2200" dirty="0">
                <a:latin typeface="Optima" panose="02000503060000020004" pitchFamily="2" charset="0"/>
                <a:cs typeface="Arial"/>
              </a:rPr>
              <a:t>of Americans go online almost constantly!</a:t>
            </a:r>
            <a:endParaRPr lang="en-US" sz="2200" b="1" baseline="30000" dirty="0">
              <a:solidFill>
                <a:srgbClr val="3366FF"/>
              </a:solidFill>
              <a:latin typeface="Optima" panose="02000503060000020004" pitchFamily="2" charset="0"/>
              <a:cs typeface="Arial"/>
            </a:endParaRPr>
          </a:p>
        </p:txBody>
      </p:sp>
    </p:spTree>
    <p:extLst>
      <p:ext uri="{BB962C8B-B14F-4D97-AF65-F5344CB8AC3E}">
        <p14:creationId xmlns:p14="http://schemas.microsoft.com/office/powerpoint/2010/main" val="144680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236C-B569-B646-8F04-82918ACA1A11}"/>
              </a:ext>
            </a:extLst>
          </p:cNvPr>
          <p:cNvSpPr>
            <a:spLocks noGrp="1"/>
          </p:cNvSpPr>
          <p:nvPr>
            <p:ph type="title"/>
          </p:nvPr>
        </p:nvSpPr>
        <p:spPr>
          <a:xfrm>
            <a:off x="607459" y="324028"/>
            <a:ext cx="10977081" cy="1325563"/>
          </a:xfrm>
        </p:spPr>
        <p:txBody>
          <a:bodyPr/>
          <a:lstStyle/>
          <a:p>
            <a:r>
              <a:rPr lang="en-US" dirty="0"/>
              <a:t>The Internet Age and the Rise of Crowdsourcing</a:t>
            </a:r>
          </a:p>
        </p:txBody>
      </p:sp>
      <p:pic>
        <p:nvPicPr>
          <p:cNvPr id="4" name="Picture 3">
            <a:extLst>
              <a:ext uri="{FF2B5EF4-FFF2-40B4-BE49-F238E27FC236}">
                <a16:creationId xmlns:a16="http://schemas.microsoft.com/office/drawing/2014/main" id="{5F315FAD-5BB0-9D44-BC3A-C76F8601B6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268" y="1828800"/>
            <a:ext cx="3251393" cy="4305461"/>
          </a:xfrm>
          <a:prstGeom prst="rect">
            <a:avLst/>
          </a:prstGeom>
          <a:ln w="228600" cap="sq" cmpd="thickThin">
            <a:solidFill>
              <a:srgbClr val="000000"/>
            </a:solidFill>
            <a:prstDash val="solid"/>
            <a:miter lim="800000"/>
          </a:ln>
          <a:effectLst>
            <a:innerShdw blurRad="76200">
              <a:srgbClr val="000000"/>
            </a:innerShdw>
          </a:effectLst>
        </p:spPr>
      </p:pic>
      <p:pic>
        <p:nvPicPr>
          <p:cNvPr id="21" name="Content Placeholder 3" descr="Yootheme-Social-Bookmark-Social-facebook-box-blue.ico">
            <a:extLst>
              <a:ext uri="{FF2B5EF4-FFF2-40B4-BE49-F238E27FC236}">
                <a16:creationId xmlns:a16="http://schemas.microsoft.com/office/drawing/2014/main" id="{95C43C10-4217-8640-884A-77912A099C9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3534" b="-32"/>
          <a:stretch/>
        </p:blipFill>
        <p:spPr>
          <a:xfrm>
            <a:off x="4667615" y="1463244"/>
            <a:ext cx="1035852" cy="1072795"/>
          </a:xfrm>
        </p:spPr>
      </p:pic>
      <p:pic>
        <p:nvPicPr>
          <p:cNvPr id="22" name="Picture 21" descr="Yootheme-Social-Bookmark-Social-twitter-box-blue.ico">
            <a:extLst>
              <a:ext uri="{FF2B5EF4-FFF2-40B4-BE49-F238E27FC236}">
                <a16:creationId xmlns:a16="http://schemas.microsoft.com/office/drawing/2014/main" id="{22F947FF-000F-F94C-BEFB-AAA95DFE8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821" y="1513381"/>
            <a:ext cx="1035235" cy="1035235"/>
          </a:xfrm>
          <a:prstGeom prst="rect">
            <a:avLst/>
          </a:prstGeom>
        </p:spPr>
      </p:pic>
      <p:pic>
        <p:nvPicPr>
          <p:cNvPr id="23" name="Picture 22" descr="MetroUI-Google-plus-Alt-icon.png">
            <a:extLst>
              <a:ext uri="{FF2B5EF4-FFF2-40B4-BE49-F238E27FC236}">
                <a16:creationId xmlns:a16="http://schemas.microsoft.com/office/drawing/2014/main" id="{BC5B7B8B-9877-B748-BD31-90901A0FD7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9005" y="1513381"/>
            <a:ext cx="1060275" cy="1060275"/>
          </a:xfrm>
          <a:prstGeom prst="rect">
            <a:avLst/>
          </a:prstGeom>
        </p:spPr>
      </p:pic>
      <p:pic>
        <p:nvPicPr>
          <p:cNvPr id="24" name="Picture 23" descr="Linkedin.png">
            <a:extLst>
              <a:ext uri="{FF2B5EF4-FFF2-40B4-BE49-F238E27FC236}">
                <a16:creationId xmlns:a16="http://schemas.microsoft.com/office/drawing/2014/main" id="{CC7A4323-B6DE-F349-B10A-5BB870F2C3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80513" y="1538364"/>
            <a:ext cx="997675" cy="997675"/>
          </a:xfrm>
          <a:prstGeom prst="rect">
            <a:avLst/>
          </a:prstGeom>
        </p:spPr>
      </p:pic>
      <p:pic>
        <p:nvPicPr>
          <p:cNvPr id="25" name="Picture 24" descr="blogger_icon.png">
            <a:extLst>
              <a:ext uri="{FF2B5EF4-FFF2-40B4-BE49-F238E27FC236}">
                <a16:creationId xmlns:a16="http://schemas.microsoft.com/office/drawing/2014/main" id="{225FB640-91E2-1A4C-85E1-F940515410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97431" y="2866122"/>
            <a:ext cx="923377" cy="918386"/>
          </a:xfrm>
          <a:prstGeom prst="rect">
            <a:avLst/>
          </a:prstGeom>
        </p:spPr>
      </p:pic>
      <p:pic>
        <p:nvPicPr>
          <p:cNvPr id="26" name="Picture 25" descr="SCOI0178-summary-icon-100x100.png">
            <a:extLst>
              <a:ext uri="{FF2B5EF4-FFF2-40B4-BE49-F238E27FC236}">
                <a16:creationId xmlns:a16="http://schemas.microsoft.com/office/drawing/2014/main" id="{9CA925E9-F32E-4D4F-BC0D-747091A58DA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2667" y="2861169"/>
            <a:ext cx="910032" cy="910032"/>
          </a:xfrm>
          <a:prstGeom prst="rect">
            <a:avLst/>
          </a:prstGeom>
        </p:spPr>
      </p:pic>
      <p:pic>
        <p:nvPicPr>
          <p:cNvPr id="27" name="Picture 26" descr="Flickr_Faenza.svg.png">
            <a:extLst>
              <a:ext uri="{FF2B5EF4-FFF2-40B4-BE49-F238E27FC236}">
                <a16:creationId xmlns:a16="http://schemas.microsoft.com/office/drawing/2014/main" id="{BB2ABAC6-4D5B-7F4E-A819-A188792C74B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17679" y="2829564"/>
            <a:ext cx="960009" cy="960009"/>
          </a:xfrm>
          <a:prstGeom prst="rect">
            <a:avLst/>
          </a:prstGeom>
        </p:spPr>
      </p:pic>
      <p:pic>
        <p:nvPicPr>
          <p:cNvPr id="28" name="Picture 27" descr="MetroUI YouTube Alt 2.ico">
            <a:extLst>
              <a:ext uri="{FF2B5EF4-FFF2-40B4-BE49-F238E27FC236}">
                <a16:creationId xmlns:a16="http://schemas.microsoft.com/office/drawing/2014/main" id="{F55846BC-4C3D-AA4D-BEAF-8692145AC0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46509" y="2809055"/>
            <a:ext cx="1032265" cy="1032265"/>
          </a:xfrm>
          <a:prstGeom prst="rect">
            <a:avLst/>
          </a:prstGeom>
        </p:spPr>
      </p:pic>
      <p:sp>
        <p:nvSpPr>
          <p:cNvPr id="29" name="TextBox 28">
            <a:extLst>
              <a:ext uri="{FF2B5EF4-FFF2-40B4-BE49-F238E27FC236}">
                <a16:creationId xmlns:a16="http://schemas.microsoft.com/office/drawing/2014/main" id="{0BB76B0C-6EF4-F646-8BC7-AAC261C55F76}"/>
              </a:ext>
            </a:extLst>
          </p:cNvPr>
          <p:cNvSpPr txBox="1"/>
          <p:nvPr/>
        </p:nvSpPr>
        <p:spPr>
          <a:xfrm>
            <a:off x="10209644" y="1706762"/>
            <a:ext cx="1923915" cy="523220"/>
          </a:xfrm>
          <a:prstGeom prst="rect">
            <a:avLst/>
          </a:prstGeom>
          <a:noFill/>
        </p:spPr>
        <p:txBody>
          <a:bodyPr wrap="square" rtlCol="0">
            <a:spAutoFit/>
          </a:bodyPr>
          <a:lstStyle/>
          <a:p>
            <a:r>
              <a:rPr lang="en-US" sz="2800" dirty="0">
                <a:latin typeface="Optima" panose="02000503060000020004" pitchFamily="2" charset="0"/>
                <a:cs typeface="Arial"/>
              </a:rPr>
              <a:t>Connect</a:t>
            </a:r>
          </a:p>
        </p:txBody>
      </p:sp>
      <p:sp>
        <p:nvSpPr>
          <p:cNvPr id="30" name="TextBox 29">
            <a:extLst>
              <a:ext uri="{FF2B5EF4-FFF2-40B4-BE49-F238E27FC236}">
                <a16:creationId xmlns:a16="http://schemas.microsoft.com/office/drawing/2014/main" id="{0CB3F176-C491-A945-BDB2-F7675E723B25}"/>
              </a:ext>
            </a:extLst>
          </p:cNvPr>
          <p:cNvSpPr txBox="1"/>
          <p:nvPr/>
        </p:nvSpPr>
        <p:spPr>
          <a:xfrm>
            <a:off x="10343315" y="3022736"/>
            <a:ext cx="1790134"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Create</a:t>
            </a:r>
          </a:p>
        </p:txBody>
      </p:sp>
      <p:pic>
        <p:nvPicPr>
          <p:cNvPr id="31" name="Picture 30" descr="Yelp-App-Logo.png">
            <a:extLst>
              <a:ext uri="{FF2B5EF4-FFF2-40B4-BE49-F238E27FC236}">
                <a16:creationId xmlns:a16="http://schemas.microsoft.com/office/drawing/2014/main" id="{7FCED5F9-73FA-C440-A100-021D6408B38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10390" y="4155728"/>
            <a:ext cx="913668" cy="923934"/>
          </a:xfrm>
          <a:prstGeom prst="rect">
            <a:avLst/>
          </a:prstGeom>
        </p:spPr>
      </p:pic>
      <p:pic>
        <p:nvPicPr>
          <p:cNvPr id="32" name="Picture 31" descr="foursquare-icon-5.png">
            <a:extLst>
              <a:ext uri="{FF2B5EF4-FFF2-40B4-BE49-F238E27FC236}">
                <a16:creationId xmlns:a16="http://schemas.microsoft.com/office/drawing/2014/main" id="{FC867FDE-1CF7-DB4E-89FD-C429AC3891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98612" y="4093323"/>
            <a:ext cx="986811" cy="986811"/>
          </a:xfrm>
          <a:prstGeom prst="rect">
            <a:avLst/>
          </a:prstGeom>
        </p:spPr>
      </p:pic>
      <p:pic>
        <p:nvPicPr>
          <p:cNvPr id="33" name="Picture 32" descr="tripadvisor_logo.jpg">
            <a:extLst>
              <a:ext uri="{FF2B5EF4-FFF2-40B4-BE49-F238E27FC236}">
                <a16:creationId xmlns:a16="http://schemas.microsoft.com/office/drawing/2014/main" id="{55F02FA7-5C6A-464C-AA67-352290C4C73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401366" y="4155729"/>
            <a:ext cx="891683" cy="891683"/>
          </a:xfrm>
          <a:prstGeom prst="rect">
            <a:avLst/>
          </a:prstGeom>
        </p:spPr>
      </p:pic>
      <p:pic>
        <p:nvPicPr>
          <p:cNvPr id="34" name="Picture 33" descr="Amazon-Black_512x512-300x300.png">
            <a:extLst>
              <a:ext uri="{FF2B5EF4-FFF2-40B4-BE49-F238E27FC236}">
                <a16:creationId xmlns:a16="http://schemas.microsoft.com/office/drawing/2014/main" id="{F96F6133-B1EB-594A-A256-F76D8B9D424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646509" y="4119411"/>
            <a:ext cx="1032265" cy="1032265"/>
          </a:xfrm>
          <a:prstGeom prst="rect">
            <a:avLst/>
          </a:prstGeom>
        </p:spPr>
      </p:pic>
      <p:sp>
        <p:nvSpPr>
          <p:cNvPr id="35" name="TextBox 34">
            <a:extLst>
              <a:ext uri="{FF2B5EF4-FFF2-40B4-BE49-F238E27FC236}">
                <a16:creationId xmlns:a16="http://schemas.microsoft.com/office/drawing/2014/main" id="{51E98FF6-0E5D-CD4F-A3B8-DA647EBB888E}"/>
              </a:ext>
            </a:extLst>
          </p:cNvPr>
          <p:cNvSpPr txBox="1"/>
          <p:nvPr/>
        </p:nvSpPr>
        <p:spPr>
          <a:xfrm>
            <a:off x="10410152" y="4378701"/>
            <a:ext cx="1615173"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Share</a:t>
            </a:r>
          </a:p>
        </p:txBody>
      </p:sp>
      <p:pic>
        <p:nvPicPr>
          <p:cNvPr id="36" name="Picture 35" descr="Wikipedia-logo-v2.svg.png">
            <a:extLst>
              <a:ext uri="{FF2B5EF4-FFF2-40B4-BE49-F238E27FC236}">
                <a16:creationId xmlns:a16="http://schemas.microsoft.com/office/drawing/2014/main" id="{9E5857B6-8268-F94B-966B-DDB95B9E6FB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47823" y="5604339"/>
            <a:ext cx="974317" cy="889216"/>
          </a:xfrm>
          <a:prstGeom prst="rect">
            <a:avLst/>
          </a:prstGeom>
        </p:spPr>
      </p:pic>
      <p:pic>
        <p:nvPicPr>
          <p:cNvPr id="37" name="Picture 36" descr="Github-icon.png">
            <a:extLst>
              <a:ext uri="{FF2B5EF4-FFF2-40B4-BE49-F238E27FC236}">
                <a16:creationId xmlns:a16="http://schemas.microsoft.com/office/drawing/2014/main" id="{87E8523C-7976-1345-BF07-8C94770F7CE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47311" y="5534193"/>
            <a:ext cx="989505" cy="989505"/>
          </a:xfrm>
          <a:prstGeom prst="rect">
            <a:avLst/>
          </a:prstGeom>
        </p:spPr>
      </p:pic>
      <p:pic>
        <p:nvPicPr>
          <p:cNvPr id="38" name="Picture 37" descr="slack-2014.png">
            <a:extLst>
              <a:ext uri="{FF2B5EF4-FFF2-40B4-BE49-F238E27FC236}">
                <a16:creationId xmlns:a16="http://schemas.microsoft.com/office/drawing/2014/main" id="{A8A1F537-38F3-BF4E-B5A2-8CA8D3AF8B0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3177" y="5583960"/>
            <a:ext cx="895949" cy="895949"/>
          </a:xfrm>
          <a:prstGeom prst="rect">
            <a:avLst/>
          </a:prstGeom>
        </p:spPr>
      </p:pic>
      <p:pic>
        <p:nvPicPr>
          <p:cNvPr id="39" name="Picture 38" descr="Quora.png">
            <a:extLst>
              <a:ext uri="{FF2B5EF4-FFF2-40B4-BE49-F238E27FC236}">
                <a16:creationId xmlns:a16="http://schemas.microsoft.com/office/drawing/2014/main" id="{62696DD0-3A7C-B344-A254-0F6220E3A05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82577" y="5521247"/>
            <a:ext cx="992404" cy="992404"/>
          </a:xfrm>
          <a:prstGeom prst="rect">
            <a:avLst/>
          </a:prstGeom>
        </p:spPr>
      </p:pic>
      <p:sp>
        <p:nvSpPr>
          <p:cNvPr id="40" name="TextBox 39">
            <a:extLst>
              <a:ext uri="{FF2B5EF4-FFF2-40B4-BE49-F238E27FC236}">
                <a16:creationId xmlns:a16="http://schemas.microsoft.com/office/drawing/2014/main" id="{FBBA8273-B0B5-504A-BBBC-086A152DF7B0}"/>
              </a:ext>
            </a:extLst>
          </p:cNvPr>
          <p:cNvSpPr txBox="1"/>
          <p:nvPr/>
        </p:nvSpPr>
        <p:spPr>
          <a:xfrm>
            <a:off x="10037574" y="5756859"/>
            <a:ext cx="2154426"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Collaborate</a:t>
            </a:r>
          </a:p>
        </p:txBody>
      </p:sp>
    </p:spTree>
    <p:extLst>
      <p:ext uri="{BB962C8B-B14F-4D97-AF65-F5344CB8AC3E}">
        <p14:creationId xmlns:p14="http://schemas.microsoft.com/office/powerpoint/2010/main" val="39640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5"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448F-3D94-FE41-A41E-DA982D1BB23D}"/>
              </a:ext>
            </a:extLst>
          </p:cNvPr>
          <p:cNvSpPr>
            <a:spLocks noGrp="1"/>
          </p:cNvSpPr>
          <p:nvPr>
            <p:ph type="title"/>
          </p:nvPr>
        </p:nvSpPr>
        <p:spPr>
          <a:xfrm>
            <a:off x="831849" y="1709738"/>
            <a:ext cx="11997459" cy="2852737"/>
          </a:xfrm>
        </p:spPr>
        <p:txBody>
          <a:bodyPr/>
          <a:lstStyle/>
          <a:p>
            <a:r>
              <a:rPr lang="en-US" dirty="0"/>
              <a:t>Let’s look at a few more applications</a:t>
            </a:r>
          </a:p>
        </p:txBody>
      </p:sp>
      <p:sp>
        <p:nvSpPr>
          <p:cNvPr id="3" name="Text Placeholder 2">
            <a:extLst>
              <a:ext uri="{FF2B5EF4-FFF2-40B4-BE49-F238E27FC236}">
                <a16:creationId xmlns:a16="http://schemas.microsoft.com/office/drawing/2014/main" id="{DBD1771B-5BB1-9440-B454-ED7FBEB9AD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252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680D-5600-9942-9342-627BD5B08635}"/>
              </a:ext>
            </a:extLst>
          </p:cNvPr>
          <p:cNvSpPr>
            <a:spLocks noGrp="1"/>
          </p:cNvSpPr>
          <p:nvPr>
            <p:ph type="title"/>
          </p:nvPr>
        </p:nvSpPr>
        <p:spPr/>
        <p:txBody>
          <a:bodyPr/>
          <a:lstStyle/>
          <a:p>
            <a:r>
              <a:rPr lang="en-US" dirty="0">
                <a:latin typeface="Optima" panose="02000503060000020004" pitchFamily="2" charset="0"/>
              </a:rPr>
              <a:t>Games with a Purpose</a:t>
            </a:r>
          </a:p>
        </p:txBody>
      </p:sp>
      <p:pic>
        <p:nvPicPr>
          <p:cNvPr id="4" name="Content Placeholder 4" descr="espgame.png">
            <a:extLst>
              <a:ext uri="{FF2B5EF4-FFF2-40B4-BE49-F238E27FC236}">
                <a16:creationId xmlns:a16="http://schemas.microsoft.com/office/drawing/2014/main" id="{9015F398-E026-504C-823D-2F2320C737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3697851" y="2185584"/>
            <a:ext cx="4628725" cy="3426480"/>
          </a:xfrm>
          <a:prstGeom prst="rect">
            <a:avLst/>
          </a:prstGeom>
        </p:spPr>
      </p:pic>
      <p:pic>
        <p:nvPicPr>
          <p:cNvPr id="5" name="Picture 4" descr="2-512.png">
            <a:extLst>
              <a:ext uri="{FF2B5EF4-FFF2-40B4-BE49-F238E27FC236}">
                <a16:creationId xmlns:a16="http://schemas.microsoft.com/office/drawing/2014/main" id="{2E04E010-A670-0E45-A6FC-1F2ED626F5B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03822" y="1908722"/>
            <a:ext cx="1405587" cy="1405587"/>
          </a:xfrm>
          <a:prstGeom prst="rect">
            <a:avLst/>
          </a:prstGeom>
        </p:spPr>
      </p:pic>
      <p:pic>
        <p:nvPicPr>
          <p:cNvPr id="6" name="Picture 5" descr="women-computer-512.png">
            <a:extLst>
              <a:ext uri="{FF2B5EF4-FFF2-40B4-BE49-F238E27FC236}">
                <a16:creationId xmlns:a16="http://schemas.microsoft.com/office/drawing/2014/main" id="{3742CBF1-D1FC-F94D-ACC4-3D024991466C}"/>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flipH="1">
            <a:off x="8874026" y="1908722"/>
            <a:ext cx="1015529" cy="1354038"/>
          </a:xfrm>
          <a:prstGeom prst="rect">
            <a:avLst/>
          </a:prstGeom>
        </p:spPr>
      </p:pic>
      <p:sp>
        <p:nvSpPr>
          <p:cNvPr id="7" name="TextBox 6">
            <a:extLst>
              <a:ext uri="{FF2B5EF4-FFF2-40B4-BE49-F238E27FC236}">
                <a16:creationId xmlns:a16="http://schemas.microsoft.com/office/drawing/2014/main" id="{643AEB9E-492E-1F4F-BABD-4232F402F0AD}"/>
              </a:ext>
            </a:extLst>
          </p:cNvPr>
          <p:cNvSpPr txBox="1"/>
          <p:nvPr/>
        </p:nvSpPr>
        <p:spPr>
          <a:xfrm>
            <a:off x="1947122" y="3573069"/>
            <a:ext cx="1258166" cy="2369880"/>
          </a:xfrm>
          <a:prstGeom prst="rect">
            <a:avLst/>
          </a:prstGeom>
          <a:noFill/>
        </p:spPr>
        <p:txBody>
          <a:bodyPr wrap="none" rtlCol="0">
            <a:spAutoFit/>
          </a:bodyPr>
          <a:lstStyle/>
          <a:p>
            <a:pPr algn="ctr"/>
            <a:r>
              <a:rPr lang="en-US" sz="2800" b="1" dirty="0">
                <a:solidFill>
                  <a:srgbClr val="00CF02"/>
                </a:solidFill>
                <a:latin typeface="Optima" panose="02000503060000020004" pitchFamily="2" charset="0"/>
              </a:rPr>
              <a:t>boy</a:t>
            </a:r>
          </a:p>
          <a:p>
            <a:pPr algn="ctr"/>
            <a:r>
              <a:rPr lang="en-US" sz="2400" dirty="0">
                <a:solidFill>
                  <a:srgbClr val="2A78E6"/>
                </a:solidFill>
                <a:latin typeface="Optima" panose="02000503060000020004" pitchFamily="2" charset="0"/>
              </a:rPr>
              <a:t>white</a:t>
            </a:r>
          </a:p>
          <a:p>
            <a:pPr algn="ctr"/>
            <a:r>
              <a:rPr lang="en-US" sz="2400" dirty="0">
                <a:solidFill>
                  <a:srgbClr val="2A78E6"/>
                </a:solidFill>
                <a:latin typeface="Optima" panose="02000503060000020004" pitchFamily="2" charset="0"/>
              </a:rPr>
              <a:t>black</a:t>
            </a:r>
          </a:p>
          <a:p>
            <a:pPr algn="ctr"/>
            <a:r>
              <a:rPr lang="en-US" sz="2400" dirty="0">
                <a:solidFill>
                  <a:srgbClr val="2A78E6"/>
                </a:solidFill>
                <a:latin typeface="Optima" panose="02000503060000020004" pitchFamily="2" charset="0"/>
              </a:rPr>
              <a:t>window</a:t>
            </a:r>
          </a:p>
          <a:p>
            <a:pPr algn="ctr"/>
            <a:r>
              <a:rPr lang="en-US" sz="2400" dirty="0">
                <a:solidFill>
                  <a:srgbClr val="2A78E6"/>
                </a:solidFill>
                <a:latin typeface="Optima" panose="02000503060000020004" pitchFamily="2" charset="0"/>
              </a:rPr>
              <a:t>wall</a:t>
            </a:r>
          </a:p>
          <a:p>
            <a:pPr algn="ctr"/>
            <a:r>
              <a:rPr lang="en-US" sz="2400" dirty="0">
                <a:solidFill>
                  <a:srgbClr val="2A78E6"/>
                </a:solidFill>
                <a:latin typeface="Optima" panose="02000503060000020004" pitchFamily="2" charset="0"/>
              </a:rPr>
              <a:t>…</a:t>
            </a:r>
          </a:p>
        </p:txBody>
      </p:sp>
      <p:sp>
        <p:nvSpPr>
          <p:cNvPr id="8" name="TextBox 7">
            <a:extLst>
              <a:ext uri="{FF2B5EF4-FFF2-40B4-BE49-F238E27FC236}">
                <a16:creationId xmlns:a16="http://schemas.microsoft.com/office/drawing/2014/main" id="{B219293B-667C-BB48-951C-2753C9912086}"/>
              </a:ext>
            </a:extLst>
          </p:cNvPr>
          <p:cNvSpPr txBox="1"/>
          <p:nvPr/>
        </p:nvSpPr>
        <p:spPr>
          <a:xfrm>
            <a:off x="8496274" y="3584377"/>
            <a:ext cx="1682256" cy="2000548"/>
          </a:xfrm>
          <a:prstGeom prst="rect">
            <a:avLst/>
          </a:prstGeom>
          <a:noFill/>
        </p:spPr>
        <p:txBody>
          <a:bodyPr wrap="none" rtlCol="0">
            <a:spAutoFit/>
          </a:bodyPr>
          <a:lstStyle/>
          <a:p>
            <a:pPr algn="ctr"/>
            <a:r>
              <a:rPr lang="en-US" sz="2400" dirty="0">
                <a:solidFill>
                  <a:srgbClr val="8000FF"/>
                </a:solidFill>
                <a:latin typeface="Optima" panose="02000503060000020004" pitchFamily="2" charset="0"/>
              </a:rPr>
              <a:t>playground</a:t>
            </a:r>
          </a:p>
          <a:p>
            <a:pPr algn="ctr"/>
            <a:r>
              <a:rPr lang="en-US" sz="2400" dirty="0">
                <a:solidFill>
                  <a:srgbClr val="8000FF"/>
                </a:solidFill>
                <a:latin typeface="Optima" panose="02000503060000020004" pitchFamily="2" charset="0"/>
              </a:rPr>
              <a:t>children</a:t>
            </a:r>
          </a:p>
          <a:p>
            <a:pPr algn="ctr"/>
            <a:r>
              <a:rPr lang="en-US" sz="2400" dirty="0">
                <a:solidFill>
                  <a:srgbClr val="8000FF"/>
                </a:solidFill>
                <a:latin typeface="Optima" panose="02000503060000020004" pitchFamily="2" charset="0"/>
              </a:rPr>
              <a:t>running</a:t>
            </a:r>
          </a:p>
          <a:p>
            <a:pPr algn="ctr"/>
            <a:r>
              <a:rPr lang="en-US" sz="2800" b="1" dirty="0">
                <a:solidFill>
                  <a:srgbClr val="00CF02"/>
                </a:solidFill>
                <a:latin typeface="Optima" panose="02000503060000020004" pitchFamily="2" charset="0"/>
              </a:rPr>
              <a:t>boy</a:t>
            </a:r>
          </a:p>
          <a:p>
            <a:pPr algn="ctr"/>
            <a:r>
              <a:rPr lang="en-US" sz="2400" dirty="0">
                <a:solidFill>
                  <a:srgbClr val="8000FF"/>
                </a:solidFill>
                <a:latin typeface="Optima" panose="02000503060000020004" pitchFamily="2" charset="0"/>
              </a:rPr>
              <a:t>…</a:t>
            </a:r>
          </a:p>
        </p:txBody>
      </p:sp>
      <p:sp>
        <p:nvSpPr>
          <p:cNvPr id="9" name="TextBox 8">
            <a:extLst>
              <a:ext uri="{FF2B5EF4-FFF2-40B4-BE49-F238E27FC236}">
                <a16:creationId xmlns:a16="http://schemas.microsoft.com/office/drawing/2014/main" id="{376E0B28-18CA-BB45-AABD-2F978775E6FE}"/>
              </a:ext>
            </a:extLst>
          </p:cNvPr>
          <p:cNvSpPr txBox="1"/>
          <p:nvPr/>
        </p:nvSpPr>
        <p:spPr>
          <a:xfrm>
            <a:off x="4611368" y="5851509"/>
            <a:ext cx="2850524" cy="461665"/>
          </a:xfrm>
          <a:prstGeom prst="rect">
            <a:avLst/>
          </a:prstGeom>
          <a:noFill/>
        </p:spPr>
        <p:txBody>
          <a:bodyPr wrap="none" rtlCol="0">
            <a:spAutoFit/>
          </a:bodyPr>
          <a:lstStyle/>
          <a:p>
            <a:r>
              <a:rPr lang="en-US" sz="2400" b="1" dirty="0">
                <a:latin typeface="Optima" panose="02000503060000020004" pitchFamily="2" charset="0"/>
                <a:cs typeface="Calibri"/>
              </a:rPr>
              <a:t>Potential Label: Boy</a:t>
            </a:r>
          </a:p>
        </p:txBody>
      </p:sp>
      <p:sp>
        <p:nvSpPr>
          <p:cNvPr id="10" name="TextBox 9">
            <a:extLst>
              <a:ext uri="{FF2B5EF4-FFF2-40B4-BE49-F238E27FC236}">
                <a16:creationId xmlns:a16="http://schemas.microsoft.com/office/drawing/2014/main" id="{03068415-33D8-F543-A4A1-A1802810A13F}"/>
              </a:ext>
            </a:extLst>
          </p:cNvPr>
          <p:cNvSpPr txBox="1"/>
          <p:nvPr/>
        </p:nvSpPr>
        <p:spPr>
          <a:xfrm>
            <a:off x="2017224" y="1417310"/>
            <a:ext cx="8038804" cy="523220"/>
          </a:xfrm>
          <a:prstGeom prst="rect">
            <a:avLst/>
          </a:prstGeom>
          <a:noFill/>
        </p:spPr>
        <p:txBody>
          <a:bodyPr wrap="none" rtlCol="0">
            <a:spAutoFit/>
          </a:bodyPr>
          <a:lstStyle/>
          <a:p>
            <a:r>
              <a:rPr lang="en-US" altLang="zh-CN" sz="2800" dirty="0">
                <a:latin typeface="Optima" panose="02000503060000020004" pitchFamily="2" charset="0"/>
                <a:cs typeface="Arial"/>
              </a:rPr>
              <a:t>ESP Game: </a:t>
            </a:r>
            <a:r>
              <a:rPr lang="en-US" altLang="zh-CN" sz="2800" dirty="0" err="1">
                <a:latin typeface="Optima" panose="02000503060000020004" pitchFamily="2" charset="0"/>
                <a:cs typeface="Arial"/>
              </a:rPr>
              <a:t>Crowdsource</a:t>
            </a:r>
            <a:r>
              <a:rPr lang="en-US" altLang="zh-CN" sz="2800" dirty="0">
                <a:latin typeface="Optima" panose="02000503060000020004" pitchFamily="2" charset="0"/>
                <a:cs typeface="Arial"/>
              </a:rPr>
              <a:t> image labeling via games</a:t>
            </a:r>
            <a:endParaRPr lang="en-US" sz="2800" dirty="0">
              <a:latin typeface="Optima" panose="02000503060000020004" pitchFamily="2" charset="0"/>
              <a:cs typeface="Arial"/>
            </a:endParaRPr>
          </a:p>
        </p:txBody>
      </p:sp>
      <p:sp>
        <p:nvSpPr>
          <p:cNvPr id="11" name="TextBox 10">
            <a:extLst>
              <a:ext uri="{FF2B5EF4-FFF2-40B4-BE49-F238E27FC236}">
                <a16:creationId xmlns:a16="http://schemas.microsoft.com/office/drawing/2014/main" id="{E062D7E9-29F8-7048-BA4A-14F67AE68D85}"/>
              </a:ext>
            </a:extLst>
          </p:cNvPr>
          <p:cNvSpPr txBox="1"/>
          <p:nvPr/>
        </p:nvSpPr>
        <p:spPr>
          <a:xfrm>
            <a:off x="1899569"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dirty="0">
                <a:latin typeface="Optima" panose="02000503060000020004" pitchFamily="2" charset="0"/>
                <a:hlinkClick r:id="rId5"/>
              </a:rPr>
              <a:t>Labeling Images with a Computer Game</a:t>
            </a:r>
            <a:r>
              <a:rPr lang="en-US" sz="2000" dirty="0">
                <a:latin typeface="Optima" panose="02000503060000020004" pitchFamily="2" charset="0"/>
              </a:rPr>
              <a:t>. CHI'04</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743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B2B3-B477-E441-B9C3-4764295729AF}"/>
              </a:ext>
            </a:extLst>
          </p:cNvPr>
          <p:cNvSpPr>
            <a:spLocks noGrp="1"/>
          </p:cNvSpPr>
          <p:nvPr>
            <p:ph type="title"/>
          </p:nvPr>
        </p:nvSpPr>
        <p:spPr/>
        <p:txBody>
          <a:bodyPr/>
          <a:lstStyle/>
          <a:p>
            <a:r>
              <a:rPr lang="en-US" dirty="0"/>
              <a:t>Enrollment, Piazza, and Reading Materials</a:t>
            </a:r>
          </a:p>
        </p:txBody>
      </p:sp>
      <p:sp>
        <p:nvSpPr>
          <p:cNvPr id="3" name="Content Placeholder 2">
            <a:extLst>
              <a:ext uri="{FF2B5EF4-FFF2-40B4-BE49-F238E27FC236}">
                <a16:creationId xmlns:a16="http://schemas.microsoft.com/office/drawing/2014/main" id="{303F37E6-09A8-F74C-8237-5B7C0FB13809}"/>
              </a:ext>
            </a:extLst>
          </p:cNvPr>
          <p:cNvSpPr>
            <a:spLocks noGrp="1"/>
          </p:cNvSpPr>
          <p:nvPr>
            <p:ph idx="1"/>
          </p:nvPr>
        </p:nvSpPr>
        <p:spPr>
          <a:xfrm>
            <a:off x="838199" y="1825625"/>
            <a:ext cx="11108962" cy="4351338"/>
          </a:xfrm>
        </p:spPr>
        <p:txBody>
          <a:bodyPr>
            <a:normAutofit/>
          </a:bodyPr>
          <a:lstStyle/>
          <a:p>
            <a:r>
              <a:rPr lang="en-US" dirty="0"/>
              <a:t>Enrollment updates</a:t>
            </a:r>
          </a:p>
          <a:p>
            <a:endParaRPr lang="en-US" dirty="0"/>
          </a:p>
          <a:p>
            <a:r>
              <a:rPr lang="en-US" dirty="0"/>
              <a:t>Sign up for Piazza</a:t>
            </a:r>
          </a:p>
          <a:p>
            <a:pPr lvl="1"/>
            <a:r>
              <a:rPr lang="en-US" dirty="0">
                <a:hlinkClick r:id="rId2"/>
              </a:rPr>
              <a:t>http://piazza.com/wustl/fall2022/cse518a</a:t>
            </a:r>
            <a:endParaRPr lang="en-US" dirty="0"/>
          </a:p>
          <a:p>
            <a:pPr marL="0" indent="0">
              <a:buNone/>
            </a:pPr>
            <a:endParaRPr lang="en-US" dirty="0"/>
          </a:p>
          <a:p>
            <a:r>
              <a:rPr lang="en-US" dirty="0"/>
              <a:t>Reading materials</a:t>
            </a:r>
          </a:p>
          <a:p>
            <a:pPr lvl="1"/>
            <a:r>
              <a:rPr lang="en-US" dirty="0"/>
              <a:t>Some papers are </a:t>
            </a:r>
            <a:r>
              <a:rPr lang="en-US" dirty="0">
                <a:solidFill>
                  <a:srgbClr val="FF0000"/>
                </a:solidFill>
              </a:rPr>
              <a:t>behind the paywall</a:t>
            </a:r>
          </a:p>
          <a:p>
            <a:pPr lvl="2"/>
            <a:r>
              <a:rPr lang="en-US" sz="2400" dirty="0"/>
              <a:t>You might need </a:t>
            </a:r>
            <a:r>
              <a:rPr lang="en-US" sz="2400" b="1" dirty="0">
                <a:solidFill>
                  <a:schemeClr val="accent1"/>
                </a:solidFill>
              </a:rPr>
              <a:t>VPN</a:t>
            </a:r>
            <a:r>
              <a:rPr lang="en-US" sz="2400" dirty="0"/>
              <a:t> to get access to some of the files when outside of </a:t>
            </a:r>
            <a:r>
              <a:rPr lang="en-US" sz="2400" dirty="0" err="1"/>
              <a:t>WashU</a:t>
            </a:r>
            <a:r>
              <a:rPr lang="en-US" sz="2400" dirty="0"/>
              <a:t>.</a:t>
            </a:r>
          </a:p>
          <a:p>
            <a:pPr lvl="2"/>
            <a:r>
              <a:rPr lang="en-US" sz="2400" b="1" dirty="0">
                <a:solidFill>
                  <a:schemeClr val="accent1"/>
                </a:solidFill>
              </a:rPr>
              <a:t>Search paper titles </a:t>
            </a:r>
            <a:r>
              <a:rPr lang="en-US" sz="2400" dirty="0"/>
              <a:t>in search engines should also lead you to the papers.</a:t>
            </a:r>
          </a:p>
          <a:p>
            <a:pPr lvl="1"/>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24318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AD0B-E01C-0B4B-8F74-661BE864E128}"/>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pic>
        <p:nvPicPr>
          <p:cNvPr id="4" name="Content Placeholder 4" descr="peekaboom-instructions.png">
            <a:extLst>
              <a:ext uri="{FF2B5EF4-FFF2-40B4-BE49-F238E27FC236}">
                <a16:creationId xmlns:a16="http://schemas.microsoft.com/office/drawing/2014/main" id="{D79FA1E3-861C-9A47-9E2D-41A1AB824D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3" r="-359"/>
          <a:stretch/>
        </p:blipFill>
        <p:spPr>
          <a:xfrm>
            <a:off x="2402384" y="2147794"/>
            <a:ext cx="7387231" cy="2972482"/>
          </a:xfrm>
          <a:prstGeom prst="rect">
            <a:avLst/>
          </a:prstGeom>
        </p:spPr>
      </p:pic>
      <p:sp>
        <p:nvSpPr>
          <p:cNvPr id="5" name="TextBox 4">
            <a:extLst>
              <a:ext uri="{FF2B5EF4-FFF2-40B4-BE49-F238E27FC236}">
                <a16:creationId xmlns:a16="http://schemas.microsoft.com/office/drawing/2014/main" id="{D9730D5B-E42A-274D-AF1A-B787B287EED0}"/>
              </a:ext>
            </a:extLst>
          </p:cNvPr>
          <p:cNvSpPr txBox="1"/>
          <p:nvPr/>
        </p:nvSpPr>
        <p:spPr>
          <a:xfrm>
            <a:off x="1712424" y="5653743"/>
            <a:ext cx="9064597" cy="523220"/>
          </a:xfrm>
          <a:prstGeom prst="rect">
            <a:avLst/>
          </a:prstGeom>
          <a:noFill/>
        </p:spPr>
        <p:txBody>
          <a:bodyPr wrap="none" rtlCol="0">
            <a:spAutoFit/>
          </a:bodyPr>
          <a:lstStyle/>
          <a:p>
            <a:r>
              <a:rPr lang="en-US" altLang="zh-CN" sz="2800" dirty="0" err="1">
                <a:latin typeface="Optima" panose="02000503060000020004" pitchFamily="2" charset="0"/>
                <a:cs typeface="Arial"/>
              </a:rPr>
              <a:t>Peekaboom</a:t>
            </a:r>
            <a:r>
              <a:rPr lang="en-US" altLang="zh-CN" sz="2800" dirty="0">
                <a:latin typeface="Optima" panose="02000503060000020004" pitchFamily="2" charset="0"/>
                <a:cs typeface="Arial"/>
              </a:rPr>
              <a:t>: Crowdsource image segmentation via games</a:t>
            </a:r>
            <a:endParaRPr lang="en-US" sz="2800" dirty="0">
              <a:latin typeface="Optima" panose="02000503060000020004" pitchFamily="2" charset="0"/>
              <a:cs typeface="Arial"/>
            </a:endParaRPr>
          </a:p>
        </p:txBody>
      </p:sp>
      <p:sp>
        <p:nvSpPr>
          <p:cNvPr id="6" name="TextBox 5">
            <a:extLst>
              <a:ext uri="{FF2B5EF4-FFF2-40B4-BE49-F238E27FC236}">
                <a16:creationId xmlns:a16="http://schemas.microsoft.com/office/drawing/2014/main" id="{04F3C4A9-CE4A-0448-BAA9-5CE69DD57E54}"/>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et al. </a:t>
            </a:r>
            <a:r>
              <a:rPr lang="en-US" sz="2000" u="sng" dirty="0" err="1">
                <a:solidFill>
                  <a:srgbClr val="0070C0"/>
                </a:solidFill>
                <a:latin typeface="Optima" panose="02000503060000020004" pitchFamily="2" charset="0"/>
              </a:rPr>
              <a:t>Peekaboom</a:t>
            </a:r>
            <a:r>
              <a:rPr lang="en-US" sz="2000" u="sng" dirty="0">
                <a:solidFill>
                  <a:srgbClr val="0070C0"/>
                </a:solidFill>
                <a:latin typeface="Optima" panose="02000503060000020004" pitchFamily="2" charset="0"/>
              </a:rPr>
              <a:t>: A game for locating objects in images</a:t>
            </a:r>
            <a:r>
              <a:rPr lang="en-US" sz="2000" dirty="0">
                <a:latin typeface="Optima" panose="02000503060000020004" pitchFamily="2" charset="0"/>
              </a:rPr>
              <a:t>. CHI’06</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11400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99ED-9021-5243-8BF5-156FFC1F04F0}"/>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sp>
        <p:nvSpPr>
          <p:cNvPr id="4" name="TextBox 3">
            <a:extLst>
              <a:ext uri="{FF2B5EF4-FFF2-40B4-BE49-F238E27FC236}">
                <a16:creationId xmlns:a16="http://schemas.microsoft.com/office/drawing/2014/main" id="{5BE35D04-59D3-F74B-98F8-EFC17938327F}"/>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Law et al. </a:t>
            </a:r>
            <a:r>
              <a:rPr lang="en-US" sz="2000" u="sng" dirty="0" err="1">
                <a:solidFill>
                  <a:srgbClr val="0070C0"/>
                </a:solidFill>
                <a:latin typeface="Optima" panose="02000503060000020004" pitchFamily="2" charset="0"/>
              </a:rPr>
              <a:t>TagATune</a:t>
            </a:r>
            <a:r>
              <a:rPr lang="en-US" sz="2000" u="sng" dirty="0">
                <a:solidFill>
                  <a:srgbClr val="0070C0"/>
                </a:solidFill>
                <a:latin typeface="Optima" panose="02000503060000020004" pitchFamily="2" charset="0"/>
              </a:rPr>
              <a:t>: A Game for Music and Sound Annotation</a:t>
            </a:r>
            <a:r>
              <a:rPr lang="en-US" sz="2000" dirty="0">
                <a:latin typeface="Optima" panose="02000503060000020004" pitchFamily="2" charset="0"/>
              </a:rPr>
              <a:t>. ISMIR’07</a:t>
            </a:r>
            <a:endParaRPr lang="en-US" sz="2400" dirty="0">
              <a:latin typeface="Optima" panose="02000503060000020004" pitchFamily="2" charset="0"/>
              <a:cs typeface="Calibri"/>
            </a:endParaRPr>
          </a:p>
        </p:txBody>
      </p:sp>
      <p:pic>
        <p:nvPicPr>
          <p:cNvPr id="5" name="Picture 4" descr="tagatune.jpg">
            <a:extLst>
              <a:ext uri="{FF2B5EF4-FFF2-40B4-BE49-F238E27FC236}">
                <a16:creationId xmlns:a16="http://schemas.microsoft.com/office/drawing/2014/main" id="{90C0D6AA-BECC-8243-97C0-033775226D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77084" y="1690688"/>
            <a:ext cx="4652516" cy="3489387"/>
          </a:xfrm>
          <a:prstGeom prst="rect">
            <a:avLst/>
          </a:prstGeom>
        </p:spPr>
      </p:pic>
      <p:sp>
        <p:nvSpPr>
          <p:cNvPr id="6" name="TextBox 5">
            <a:extLst>
              <a:ext uri="{FF2B5EF4-FFF2-40B4-BE49-F238E27FC236}">
                <a16:creationId xmlns:a16="http://schemas.microsoft.com/office/drawing/2014/main" id="{CEC6D74B-1D75-DE42-802E-F930D579E291}"/>
              </a:ext>
            </a:extLst>
          </p:cNvPr>
          <p:cNvSpPr txBox="1"/>
          <p:nvPr/>
        </p:nvSpPr>
        <p:spPr>
          <a:xfrm>
            <a:off x="1712424" y="5653743"/>
            <a:ext cx="8286692" cy="523220"/>
          </a:xfrm>
          <a:prstGeom prst="rect">
            <a:avLst/>
          </a:prstGeom>
          <a:noFill/>
        </p:spPr>
        <p:txBody>
          <a:bodyPr wrap="none" rtlCol="0">
            <a:spAutoFit/>
          </a:bodyPr>
          <a:lstStyle/>
          <a:p>
            <a:r>
              <a:rPr lang="en-US" altLang="zh-CN" sz="2800" dirty="0" err="1">
                <a:latin typeface="Optima" panose="02000503060000020004" pitchFamily="2" charset="0"/>
                <a:cs typeface="Arial"/>
              </a:rPr>
              <a:t>TagATune</a:t>
            </a:r>
            <a:r>
              <a:rPr lang="en-US" altLang="zh-CN" sz="2800" dirty="0">
                <a:latin typeface="Optima" panose="02000503060000020004" pitchFamily="2" charset="0"/>
                <a:cs typeface="Arial"/>
              </a:rPr>
              <a:t>: Crowdsource audio annotation via games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17915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BEC9-D87C-C049-B98F-6F14A28A2318}"/>
              </a:ext>
            </a:extLst>
          </p:cNvPr>
          <p:cNvSpPr>
            <a:spLocks noGrp="1"/>
          </p:cNvSpPr>
          <p:nvPr>
            <p:ph type="title"/>
          </p:nvPr>
        </p:nvSpPr>
        <p:spPr>
          <a:xfrm>
            <a:off x="1023257" y="1879827"/>
            <a:ext cx="10515600" cy="1325563"/>
          </a:xfrm>
        </p:spPr>
        <p:txBody>
          <a:bodyPr/>
          <a:lstStyle/>
          <a:p>
            <a:r>
              <a:rPr lang="en-US" dirty="0"/>
              <a:t>Design and Analysis of Game with a Purpose?</a:t>
            </a:r>
          </a:p>
        </p:txBody>
      </p:sp>
      <p:sp>
        <p:nvSpPr>
          <p:cNvPr id="6" name="Title 1">
            <a:extLst>
              <a:ext uri="{FF2B5EF4-FFF2-40B4-BE49-F238E27FC236}">
                <a16:creationId xmlns:a16="http://schemas.microsoft.com/office/drawing/2014/main" id="{AF76981C-26A2-5343-ABE6-FA0B36748DE2}"/>
              </a:ext>
            </a:extLst>
          </p:cNvPr>
          <p:cNvSpPr txBox="1">
            <a:spLocks/>
          </p:cNvSpPr>
          <p:nvPr/>
        </p:nvSpPr>
        <p:spPr>
          <a:xfrm>
            <a:off x="1219200" y="3871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to ensure the data quality is high?</a:t>
            </a:r>
          </a:p>
        </p:txBody>
      </p:sp>
    </p:spTree>
    <p:extLst>
      <p:ext uri="{BB962C8B-B14F-4D97-AF65-F5344CB8AC3E}">
        <p14:creationId xmlns:p14="http://schemas.microsoft.com/office/powerpoint/2010/main" val="7517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43E1A9-F0A5-084C-B740-A3E61D79F96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52038" y="1999887"/>
            <a:ext cx="2911560" cy="3673705"/>
          </a:xfrm>
        </p:spPr>
      </p:pic>
      <p:sp>
        <p:nvSpPr>
          <p:cNvPr id="4" name="TextBox 3">
            <a:extLst>
              <a:ext uri="{FF2B5EF4-FFF2-40B4-BE49-F238E27FC236}">
                <a16:creationId xmlns:a16="http://schemas.microsoft.com/office/drawing/2014/main" id="{1865334C-0F84-1C48-A2E4-9B9446D9F478}"/>
              </a:ext>
            </a:extLst>
          </p:cNvPr>
          <p:cNvSpPr txBox="1"/>
          <p:nvPr/>
        </p:nvSpPr>
        <p:spPr>
          <a:xfrm>
            <a:off x="1298448" y="6389140"/>
            <a:ext cx="9854849"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u="sng" dirty="0">
                <a:solidFill>
                  <a:srgbClr val="0070C0"/>
                </a:solidFill>
                <a:latin typeface="Optima" panose="02000503060000020004" pitchFamily="2" charset="0"/>
              </a:rPr>
              <a:t>Designing Games with a Purpose</a:t>
            </a:r>
            <a:r>
              <a:rPr lang="en-US" sz="2000" dirty="0">
                <a:latin typeface="Optima" panose="02000503060000020004" pitchFamily="2" charset="0"/>
              </a:rPr>
              <a:t>. </a:t>
            </a:r>
            <a:r>
              <a:rPr lang="en-US" sz="2000" dirty="0" err="1">
                <a:latin typeface="Optima" panose="02000503060000020004" pitchFamily="2" charset="0"/>
              </a:rPr>
              <a:t>Comm</a:t>
            </a:r>
            <a:r>
              <a:rPr lang="en-US" sz="2000" dirty="0">
                <a:latin typeface="Optima" panose="02000503060000020004" pitchFamily="2" charset="0"/>
              </a:rPr>
              <a:t> of ACM, August 2008</a:t>
            </a:r>
            <a:endParaRPr lang="en-US" sz="2400" dirty="0">
              <a:latin typeface="Optima" panose="02000503060000020004" pitchFamily="2" charset="0"/>
              <a:cs typeface="Calibri"/>
            </a:endParaRPr>
          </a:p>
        </p:txBody>
      </p:sp>
      <p:sp>
        <p:nvSpPr>
          <p:cNvPr id="7" name="TextBox 6">
            <a:extLst>
              <a:ext uri="{FF2B5EF4-FFF2-40B4-BE49-F238E27FC236}">
                <a16:creationId xmlns:a16="http://schemas.microsoft.com/office/drawing/2014/main" id="{404F8310-CE18-8B41-9DC8-ECF672F3D42E}"/>
              </a:ext>
            </a:extLst>
          </p:cNvPr>
          <p:cNvSpPr txBox="1"/>
          <p:nvPr/>
        </p:nvSpPr>
        <p:spPr>
          <a:xfrm>
            <a:off x="1067057" y="5817866"/>
            <a:ext cx="2281522" cy="400110"/>
          </a:xfrm>
          <a:prstGeom prst="rect">
            <a:avLst/>
          </a:prstGeom>
          <a:noFill/>
        </p:spPr>
        <p:txBody>
          <a:bodyPr wrap="none" rtlCol="0">
            <a:spAutoFit/>
          </a:bodyPr>
          <a:lstStyle/>
          <a:p>
            <a:r>
              <a:rPr lang="en-US" sz="2000" b="1" dirty="0">
                <a:latin typeface="Optima" panose="02000503060000020004" pitchFamily="2" charset="0"/>
              </a:rPr>
              <a:t>Output Agreement</a:t>
            </a:r>
          </a:p>
        </p:txBody>
      </p:sp>
      <p:pic>
        <p:nvPicPr>
          <p:cNvPr id="10" name="Picture 9">
            <a:extLst>
              <a:ext uri="{FF2B5EF4-FFF2-40B4-BE49-F238E27FC236}">
                <a16:creationId xmlns:a16="http://schemas.microsoft.com/office/drawing/2014/main" id="{91BEB5A4-B40D-474C-8053-92EB96F6A6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8319" y="2014722"/>
            <a:ext cx="2961532" cy="3658870"/>
          </a:xfrm>
          <a:prstGeom prst="rect">
            <a:avLst/>
          </a:prstGeom>
        </p:spPr>
      </p:pic>
      <p:pic>
        <p:nvPicPr>
          <p:cNvPr id="12" name="Picture 11">
            <a:extLst>
              <a:ext uri="{FF2B5EF4-FFF2-40B4-BE49-F238E27FC236}">
                <a16:creationId xmlns:a16="http://schemas.microsoft.com/office/drawing/2014/main" id="{A92C06DC-EF5A-024B-9EFA-BED0293BE4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4572" y="2067688"/>
            <a:ext cx="2913791" cy="3673910"/>
          </a:xfrm>
          <a:prstGeom prst="rect">
            <a:avLst/>
          </a:prstGeom>
        </p:spPr>
      </p:pic>
      <p:sp>
        <p:nvSpPr>
          <p:cNvPr id="13" name="TextBox 12">
            <a:extLst>
              <a:ext uri="{FF2B5EF4-FFF2-40B4-BE49-F238E27FC236}">
                <a16:creationId xmlns:a16="http://schemas.microsoft.com/office/drawing/2014/main" id="{612C705A-B4DB-234B-9126-B8A28A4654AB}"/>
              </a:ext>
            </a:extLst>
          </p:cNvPr>
          <p:cNvSpPr txBox="1"/>
          <p:nvPr/>
        </p:nvSpPr>
        <p:spPr>
          <a:xfrm>
            <a:off x="4746433" y="5865365"/>
            <a:ext cx="2227148" cy="400110"/>
          </a:xfrm>
          <a:prstGeom prst="rect">
            <a:avLst/>
          </a:prstGeom>
          <a:noFill/>
        </p:spPr>
        <p:txBody>
          <a:bodyPr wrap="none" rtlCol="0">
            <a:spAutoFit/>
          </a:bodyPr>
          <a:lstStyle/>
          <a:p>
            <a:r>
              <a:rPr lang="en-US" sz="2000" b="1" dirty="0">
                <a:latin typeface="Optima" panose="02000503060000020004" pitchFamily="2" charset="0"/>
              </a:rPr>
              <a:t>Inversion Problem</a:t>
            </a:r>
          </a:p>
        </p:txBody>
      </p:sp>
      <p:sp>
        <p:nvSpPr>
          <p:cNvPr id="15" name="TextBox 14">
            <a:extLst>
              <a:ext uri="{FF2B5EF4-FFF2-40B4-BE49-F238E27FC236}">
                <a16:creationId xmlns:a16="http://schemas.microsoft.com/office/drawing/2014/main" id="{6ABC3FEF-7316-8642-AEF2-0DC80C68AE51}"/>
              </a:ext>
            </a:extLst>
          </p:cNvPr>
          <p:cNvSpPr txBox="1"/>
          <p:nvPr/>
        </p:nvSpPr>
        <p:spPr>
          <a:xfrm>
            <a:off x="8532423" y="5921024"/>
            <a:ext cx="2068323" cy="400110"/>
          </a:xfrm>
          <a:prstGeom prst="rect">
            <a:avLst/>
          </a:prstGeom>
          <a:noFill/>
        </p:spPr>
        <p:txBody>
          <a:bodyPr wrap="none" rtlCol="0">
            <a:spAutoFit/>
          </a:bodyPr>
          <a:lstStyle/>
          <a:p>
            <a:r>
              <a:rPr lang="en-US" sz="2000" b="1" dirty="0">
                <a:latin typeface="Optima" panose="02000503060000020004" pitchFamily="2" charset="0"/>
              </a:rPr>
              <a:t>Input Agreement</a:t>
            </a:r>
          </a:p>
        </p:txBody>
      </p:sp>
      <p:pic>
        <p:nvPicPr>
          <p:cNvPr id="17" name="Content Placeholder 4" descr="espgame.png">
            <a:extLst>
              <a:ext uri="{FF2B5EF4-FFF2-40B4-BE49-F238E27FC236}">
                <a16:creationId xmlns:a16="http://schemas.microsoft.com/office/drawing/2014/main" id="{5CBBF7FC-9BA7-3F4E-8A30-1845E0D8A67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5"/>
          <a:stretch/>
        </p:blipFill>
        <p:spPr>
          <a:xfrm>
            <a:off x="1038703" y="279286"/>
            <a:ext cx="2193541" cy="1623800"/>
          </a:xfrm>
          <a:prstGeom prst="rect">
            <a:avLst/>
          </a:prstGeom>
        </p:spPr>
      </p:pic>
      <p:pic>
        <p:nvPicPr>
          <p:cNvPr id="18" name="Content Placeholder 4" descr="peekaboom-instructions.png">
            <a:extLst>
              <a:ext uri="{FF2B5EF4-FFF2-40B4-BE49-F238E27FC236}">
                <a16:creationId xmlns:a16="http://schemas.microsoft.com/office/drawing/2014/main" id="{3FE2650E-1597-9D45-814B-1E14CBC0AC1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93" r="-359"/>
          <a:stretch/>
        </p:blipFill>
        <p:spPr>
          <a:xfrm>
            <a:off x="4068567" y="269184"/>
            <a:ext cx="3861426" cy="1553765"/>
          </a:xfrm>
          <a:prstGeom prst="rect">
            <a:avLst/>
          </a:prstGeom>
        </p:spPr>
      </p:pic>
      <p:pic>
        <p:nvPicPr>
          <p:cNvPr id="19" name="Picture 18" descr="tagatune.jpg">
            <a:extLst>
              <a:ext uri="{FF2B5EF4-FFF2-40B4-BE49-F238E27FC236}">
                <a16:creationId xmlns:a16="http://schemas.microsoft.com/office/drawing/2014/main" id="{3C1C17C1-F409-0F4C-82CF-E403A4644DC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352688" y="202218"/>
            <a:ext cx="2248058" cy="1686044"/>
          </a:xfrm>
          <a:prstGeom prst="rect">
            <a:avLst/>
          </a:prstGeom>
        </p:spPr>
      </p:pic>
    </p:spTree>
    <p:extLst>
      <p:ext uri="{BB962C8B-B14F-4D97-AF65-F5344CB8AC3E}">
        <p14:creationId xmlns:p14="http://schemas.microsoft.com/office/powerpoint/2010/main" val="195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A3BB4-5794-F54C-826F-57D279FBFCAC}"/>
              </a:ext>
            </a:extLst>
          </p:cNvPr>
          <p:cNvSpPr>
            <a:spLocks noGrp="1"/>
          </p:cNvSpPr>
          <p:nvPr>
            <p:ph idx="1"/>
          </p:nvPr>
        </p:nvSpPr>
        <p:spPr>
          <a:xfrm>
            <a:off x="838200" y="301429"/>
            <a:ext cx="10515600" cy="5304645"/>
          </a:xfrm>
        </p:spPr>
        <p:txBody>
          <a:bodyPr/>
          <a:lstStyle/>
          <a:p>
            <a:r>
              <a:rPr lang="en-US" dirty="0"/>
              <a:t>Another way to come up project ideas: </a:t>
            </a:r>
          </a:p>
          <a:p>
            <a:pPr lvl="1"/>
            <a:r>
              <a:rPr lang="en-US" dirty="0"/>
              <a:t>Try to improve existing systems or fix potential issues.</a:t>
            </a:r>
          </a:p>
          <a:p>
            <a:pPr lvl="1"/>
            <a:endParaRPr lang="en-US" sz="600" dirty="0"/>
          </a:p>
          <a:p>
            <a:endParaRPr lang="en-US" dirty="0"/>
          </a:p>
          <a:p>
            <a:r>
              <a:rPr lang="en-US" dirty="0"/>
              <a:t>What can we do to ”improve” ESP Game? Are there any issues with ESP Game?</a:t>
            </a:r>
          </a:p>
        </p:txBody>
      </p:sp>
      <p:pic>
        <p:nvPicPr>
          <p:cNvPr id="4" name="Content Placeholder 4" descr="espgame.png">
            <a:extLst>
              <a:ext uri="{FF2B5EF4-FFF2-40B4-BE49-F238E27FC236}">
                <a16:creationId xmlns:a16="http://schemas.microsoft.com/office/drawing/2014/main" id="{4015BA61-B15A-F049-B8EF-458709A106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1067667" y="2953752"/>
            <a:ext cx="4480378" cy="3316664"/>
          </a:xfrm>
          <a:prstGeom prst="rect">
            <a:avLst/>
          </a:prstGeom>
        </p:spPr>
      </p:pic>
      <p:sp>
        <p:nvSpPr>
          <p:cNvPr id="5" name="Content Placeholder 2">
            <a:extLst>
              <a:ext uri="{FF2B5EF4-FFF2-40B4-BE49-F238E27FC236}">
                <a16:creationId xmlns:a16="http://schemas.microsoft.com/office/drawing/2014/main" id="{2EB925D2-28EC-4E48-A72D-C69C4A87C5C3}"/>
              </a:ext>
            </a:extLst>
          </p:cNvPr>
          <p:cNvSpPr txBox="1">
            <a:spLocks/>
          </p:cNvSpPr>
          <p:nvPr/>
        </p:nvSpPr>
        <p:spPr>
          <a:xfrm>
            <a:off x="5720782" y="2953752"/>
            <a:ext cx="6351353" cy="37562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People are competitive. </a:t>
            </a:r>
          </a:p>
          <a:p>
            <a:pPr marL="0" indent="0">
              <a:buNone/>
            </a:pPr>
            <a:endParaRPr lang="en-US" dirty="0"/>
          </a:p>
          <a:p>
            <a:r>
              <a:rPr lang="en-US" dirty="0"/>
              <a:t>Potential issues of ESP Game</a:t>
            </a:r>
          </a:p>
          <a:p>
            <a:pPr lvl="1"/>
            <a:r>
              <a:rPr lang="en-US" dirty="0"/>
              <a:t>Coalition Problem: let’s type “a” for all images</a:t>
            </a:r>
          </a:p>
          <a:p>
            <a:pPr lvl="1"/>
            <a:r>
              <a:rPr lang="en-US" dirty="0"/>
              <a:t>Easy words first…</a:t>
            </a:r>
          </a:p>
          <a:p>
            <a:pPr lvl="1"/>
            <a:r>
              <a:rPr lang="en-US" dirty="0"/>
              <a:t>Biased by the list of taboo words</a:t>
            </a:r>
          </a:p>
          <a:p>
            <a:endParaRPr lang="en-US" dirty="0"/>
          </a:p>
          <a:p>
            <a:r>
              <a:rPr lang="en-US" dirty="0"/>
              <a:t>Microsoft implemented a bot </a:t>
            </a:r>
          </a:p>
          <a:p>
            <a:pPr lvl="1"/>
            <a:r>
              <a:rPr lang="en-US" dirty="0"/>
              <a:t>analyzes taboo words only</a:t>
            </a:r>
          </a:p>
          <a:p>
            <a:pPr lvl="1"/>
            <a:r>
              <a:rPr lang="en-US" dirty="0"/>
              <a:t>achieves match with humans with &gt;80% chance</a:t>
            </a:r>
          </a:p>
        </p:txBody>
      </p:sp>
    </p:spTree>
    <p:extLst>
      <p:ext uri="{BB962C8B-B14F-4D97-AF65-F5344CB8AC3E}">
        <p14:creationId xmlns:p14="http://schemas.microsoft.com/office/powerpoint/2010/main" val="9296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9A4A-64C2-5640-ADAF-872C4B65B4B7}"/>
              </a:ext>
            </a:extLst>
          </p:cNvPr>
          <p:cNvSpPr>
            <a:spLocks noGrp="1"/>
          </p:cNvSpPr>
          <p:nvPr>
            <p:ph type="title"/>
          </p:nvPr>
        </p:nvSpPr>
        <p:spPr>
          <a:xfrm>
            <a:off x="139558" y="344577"/>
            <a:ext cx="12052442" cy="1325563"/>
          </a:xfrm>
        </p:spPr>
        <p:txBody>
          <a:bodyPr/>
          <a:lstStyle/>
          <a:p>
            <a:r>
              <a:rPr lang="en-US" dirty="0"/>
              <a:t>An example research project </a:t>
            </a:r>
            <a:r>
              <a:rPr lang="en-US" sz="3600" dirty="0"/>
              <a:t>(by myself, 10 years ago…)</a:t>
            </a:r>
            <a:endParaRPr lang="en-US" dirty="0"/>
          </a:p>
        </p:txBody>
      </p:sp>
      <p:sp>
        <p:nvSpPr>
          <p:cNvPr id="3" name="Content Placeholder 2">
            <a:extLst>
              <a:ext uri="{FF2B5EF4-FFF2-40B4-BE49-F238E27FC236}">
                <a16:creationId xmlns:a16="http://schemas.microsoft.com/office/drawing/2014/main" id="{F7EDA1D5-5AA0-8544-9D69-77C25EC10D1B}"/>
              </a:ext>
            </a:extLst>
          </p:cNvPr>
          <p:cNvSpPr>
            <a:spLocks noGrp="1"/>
          </p:cNvSpPr>
          <p:nvPr>
            <p:ph idx="1"/>
          </p:nvPr>
        </p:nvSpPr>
        <p:spPr>
          <a:xfrm>
            <a:off x="439838" y="1825625"/>
            <a:ext cx="11239018" cy="4351338"/>
          </a:xfrm>
        </p:spPr>
        <p:txBody>
          <a:bodyPr>
            <a:normAutofit/>
          </a:bodyPr>
          <a:lstStyle/>
          <a:p>
            <a:r>
              <a:rPr lang="en-US" sz="3200" dirty="0"/>
              <a:t>Goal:</a:t>
            </a:r>
          </a:p>
          <a:p>
            <a:pPr lvl="1"/>
            <a:r>
              <a:rPr lang="en-US" sz="3200" dirty="0"/>
              <a:t>Fix the “easy-word-first” issue without using the taboo words</a:t>
            </a:r>
          </a:p>
          <a:p>
            <a:pPr lvl="1"/>
            <a:r>
              <a:rPr lang="en-US" sz="3200" dirty="0"/>
              <a:t>Incorporate some competitive elements</a:t>
            </a:r>
          </a:p>
        </p:txBody>
      </p:sp>
    </p:spTree>
    <p:extLst>
      <p:ext uri="{BB962C8B-B14F-4D97-AF65-F5344CB8AC3E}">
        <p14:creationId xmlns:p14="http://schemas.microsoft.com/office/powerpoint/2010/main" val="4020312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6" name="object 6"/>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a:solidFill>
                <a:prstClr val="black"/>
              </a:solidFill>
              <a:latin typeface="Arial"/>
              <a:cs typeface="Arial"/>
            </a:endParaRPr>
          </a:p>
        </p:txBody>
      </p:sp>
      <p:sp>
        <p:nvSpPr>
          <p:cNvPr id="7" name="object 7"/>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a:p>
        </p:txBody>
      </p:sp>
    </p:spTree>
    <p:extLst>
      <p:ext uri="{BB962C8B-B14F-4D97-AF65-F5344CB8AC3E}">
        <p14:creationId xmlns:p14="http://schemas.microsoft.com/office/powerpoint/2010/main" val="2141120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dirty="0">
              <a:solidFill>
                <a:prstClr val="black"/>
              </a:solidFill>
              <a:latin typeface="Arial"/>
              <a:cs typeface="Arial"/>
            </a:endParaRPr>
          </a:p>
        </p:txBody>
      </p:sp>
      <p:sp>
        <p:nvSpPr>
          <p:cNvPr id="12" name="object 12"/>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dirty="0"/>
          </a:p>
        </p:txBody>
      </p:sp>
      <p:sp>
        <p:nvSpPr>
          <p:cNvPr id="14" name="TextBox 13">
            <a:extLst>
              <a:ext uri="{FF2B5EF4-FFF2-40B4-BE49-F238E27FC236}">
                <a16:creationId xmlns:a16="http://schemas.microsoft.com/office/drawing/2014/main" id="{FD3F71AB-4000-984C-B88A-6FCF26DFA2EA}"/>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
        <p:nvSpPr>
          <p:cNvPr id="16" name="object 4">
            <a:extLst>
              <a:ext uri="{FF2B5EF4-FFF2-40B4-BE49-F238E27FC236}">
                <a16:creationId xmlns:a16="http://schemas.microsoft.com/office/drawing/2014/main" id="{B771EF1A-9EA9-1A41-BE29-10790987CDF9}"/>
              </a:ext>
            </a:extLst>
          </p:cNvPr>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Tree>
    <p:extLst>
      <p:ext uri="{BB962C8B-B14F-4D97-AF65-F5344CB8AC3E}">
        <p14:creationId xmlns:p14="http://schemas.microsoft.com/office/powerpoint/2010/main" val="74463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616503" y="3357563"/>
            <a:ext cx="1660433"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74933"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2" name="object 12"/>
          <p:cNvSpPr txBox="1">
            <a:spLocks noGrp="1"/>
          </p:cNvSpPr>
          <p:nvPr>
            <p:ph type="title"/>
          </p:nvPr>
        </p:nvSpPr>
        <p:spPr>
          <a:xfrm>
            <a:off x="7073535" y="821531"/>
            <a:ext cx="1127373" cy="463437"/>
          </a:xfrm>
          <a:prstGeom prst="rect">
            <a:avLst/>
          </a:prstGeom>
        </p:spPr>
        <p:txBody>
          <a:bodyPr vert="horz" wrap="square" lIns="0" tIns="8930" rIns="0" bIns="0" rtlCol="0">
            <a:spAutoFit/>
          </a:bodyPr>
          <a:lstStyle/>
          <a:p>
            <a:pPr marL="8929">
              <a:spcBef>
                <a:spcPts val="70"/>
              </a:spcBef>
            </a:pPr>
            <a:r>
              <a:rPr sz="2953" spc="-105" dirty="0"/>
              <a:t>Couple</a:t>
            </a:r>
            <a:endParaRPr sz="2953"/>
          </a:p>
        </p:txBody>
      </p:sp>
      <p:sp>
        <p:nvSpPr>
          <p:cNvPr id="14" name="TextBox 13">
            <a:extLst>
              <a:ext uri="{FF2B5EF4-FFF2-40B4-BE49-F238E27FC236}">
                <a16:creationId xmlns:a16="http://schemas.microsoft.com/office/drawing/2014/main" id="{5A05CF5B-8C8F-F349-9814-9D96298F0CE4}"/>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Tree>
    <p:extLst>
      <p:ext uri="{BB962C8B-B14F-4D97-AF65-F5344CB8AC3E}">
        <p14:creationId xmlns:p14="http://schemas.microsoft.com/office/powerpoint/2010/main" val="2017699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880171" y="3357563"/>
            <a:ext cx="1637616"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2" name="object 12"/>
          <p:cNvSpPr/>
          <p:nvPr/>
        </p:nvSpPr>
        <p:spPr>
          <a:xfrm>
            <a:off x="3391874" y="3434267"/>
            <a:ext cx="2044898" cy="168325"/>
          </a:xfrm>
          <a:custGeom>
            <a:avLst/>
            <a:gdLst/>
            <a:ahLst/>
            <a:cxnLst/>
            <a:rect l="l" t="t" r="r" b="b"/>
            <a:pathLst>
              <a:path w="2908300" h="239395">
                <a:moveTo>
                  <a:pt x="0" y="239019"/>
                </a:moveTo>
                <a:lnTo>
                  <a:pt x="2908067" y="0"/>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3" name="object 13"/>
          <p:cNvSpPr/>
          <p:nvPr/>
        </p:nvSpPr>
        <p:spPr>
          <a:xfrm>
            <a:off x="3327797" y="3557853"/>
            <a:ext cx="89297" cy="85725"/>
          </a:xfrm>
          <a:custGeom>
            <a:avLst/>
            <a:gdLst/>
            <a:ahLst/>
            <a:cxnLst/>
            <a:rect l="l" t="t" r="r" b="b"/>
            <a:pathLst>
              <a:path w="127000" h="121920">
                <a:moveTo>
                  <a:pt x="116516" y="0"/>
                </a:moveTo>
                <a:lnTo>
                  <a:pt x="0" y="70742"/>
                </a:lnTo>
                <a:lnTo>
                  <a:pt x="126503" y="121511"/>
                </a:lnTo>
                <a:lnTo>
                  <a:pt x="91132" y="63252"/>
                </a:lnTo>
                <a:lnTo>
                  <a:pt x="11651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4" name="object 14"/>
          <p:cNvSpPr/>
          <p:nvPr/>
        </p:nvSpPr>
        <p:spPr>
          <a:xfrm>
            <a:off x="5411739" y="3393303"/>
            <a:ext cx="89297" cy="85725"/>
          </a:xfrm>
          <a:custGeom>
            <a:avLst/>
            <a:gdLst/>
            <a:ahLst/>
            <a:cxnLst/>
            <a:rect l="l" t="t" r="r" b="b"/>
            <a:pathLst>
              <a:path w="127000" h="121920">
                <a:moveTo>
                  <a:pt x="0" y="0"/>
                </a:moveTo>
                <a:lnTo>
                  <a:pt x="35370" y="58258"/>
                </a:lnTo>
                <a:lnTo>
                  <a:pt x="9987" y="121511"/>
                </a:lnTo>
                <a:lnTo>
                  <a:pt x="126503" y="50768"/>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5" name="object 15"/>
          <p:cNvSpPr/>
          <p:nvPr/>
        </p:nvSpPr>
        <p:spPr>
          <a:xfrm>
            <a:off x="6688278" y="3459690"/>
            <a:ext cx="1815852" cy="986730"/>
          </a:xfrm>
          <a:custGeom>
            <a:avLst/>
            <a:gdLst/>
            <a:ahLst/>
            <a:cxnLst/>
            <a:rect l="l" t="t" r="r" b="b"/>
            <a:pathLst>
              <a:path w="2582545" h="1403350">
                <a:moveTo>
                  <a:pt x="0" y="0"/>
                </a:moveTo>
                <a:lnTo>
                  <a:pt x="2582499" y="1402838"/>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6" name="object 16"/>
          <p:cNvSpPr/>
          <p:nvPr/>
        </p:nvSpPr>
        <p:spPr>
          <a:xfrm>
            <a:off x="6631782" y="3429000"/>
            <a:ext cx="95994" cy="78581"/>
          </a:xfrm>
          <a:custGeom>
            <a:avLst/>
            <a:gdLst/>
            <a:ahLst/>
            <a:cxnLst/>
            <a:rect l="l" t="t" r="r" b="b"/>
            <a:pathLst>
              <a:path w="136525" h="111760">
                <a:moveTo>
                  <a:pt x="0" y="0"/>
                </a:moveTo>
                <a:lnTo>
                  <a:pt x="78035" y="111763"/>
                </a:lnTo>
                <a:lnTo>
                  <a:pt x="80350" y="43647"/>
                </a:lnTo>
                <a:lnTo>
                  <a:pt x="136231" y="4629"/>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8464806" y="4398167"/>
            <a:ext cx="95994" cy="78581"/>
          </a:xfrm>
          <a:custGeom>
            <a:avLst/>
            <a:gdLst/>
            <a:ahLst/>
            <a:cxnLst/>
            <a:rect l="l" t="t" r="r" b="b"/>
            <a:pathLst>
              <a:path w="136525" h="111760">
                <a:moveTo>
                  <a:pt x="58196" y="0"/>
                </a:moveTo>
                <a:lnTo>
                  <a:pt x="55881" y="68115"/>
                </a:lnTo>
                <a:lnTo>
                  <a:pt x="0" y="107133"/>
                </a:lnTo>
                <a:lnTo>
                  <a:pt x="136231" y="111762"/>
                </a:lnTo>
                <a:lnTo>
                  <a:pt x="5819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4198860" y="3299938"/>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19" name="object 19"/>
          <p:cNvSpPr/>
          <p:nvPr/>
        </p:nvSpPr>
        <p:spPr>
          <a:xfrm>
            <a:off x="4206923" y="3324820"/>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0" name="object 20"/>
          <p:cNvSpPr/>
          <p:nvPr/>
        </p:nvSpPr>
        <p:spPr>
          <a:xfrm>
            <a:off x="7377829" y="3737493"/>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1" name="object 21"/>
          <p:cNvSpPr/>
          <p:nvPr/>
        </p:nvSpPr>
        <p:spPr>
          <a:xfrm>
            <a:off x="7385894" y="3762375"/>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90217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AC06-8128-6E40-AF87-C89C8F3EE376}"/>
              </a:ext>
            </a:extLst>
          </p:cNvPr>
          <p:cNvSpPr>
            <a:spLocks noGrp="1"/>
          </p:cNvSpPr>
          <p:nvPr>
            <p:ph type="title"/>
          </p:nvPr>
        </p:nvSpPr>
        <p:spPr/>
        <p:txBody>
          <a:bodyPr/>
          <a:lstStyle/>
          <a:p>
            <a:r>
              <a:rPr lang="en-US" dirty="0"/>
              <a:t>Assignment 1	</a:t>
            </a:r>
          </a:p>
        </p:txBody>
      </p:sp>
      <p:sp>
        <p:nvSpPr>
          <p:cNvPr id="3" name="Content Placeholder 2">
            <a:extLst>
              <a:ext uri="{FF2B5EF4-FFF2-40B4-BE49-F238E27FC236}">
                <a16:creationId xmlns:a16="http://schemas.microsoft.com/office/drawing/2014/main" id="{B33E6E00-0363-944A-88B3-7613D5BC6B17}"/>
              </a:ext>
            </a:extLst>
          </p:cNvPr>
          <p:cNvSpPr>
            <a:spLocks noGrp="1"/>
          </p:cNvSpPr>
          <p:nvPr>
            <p:ph idx="1"/>
          </p:nvPr>
        </p:nvSpPr>
        <p:spPr>
          <a:xfrm>
            <a:off x="838200" y="1825625"/>
            <a:ext cx="10515600" cy="4858204"/>
          </a:xfrm>
        </p:spPr>
        <p:txBody>
          <a:bodyPr>
            <a:normAutofit/>
          </a:bodyPr>
          <a:lstStyle/>
          <a:p>
            <a:r>
              <a:rPr lang="en-US" dirty="0">
                <a:hlinkClick r:id="rId2"/>
              </a:rPr>
              <a:t>http://chienjuho.com/courses/cse518a/assignment1.pdf</a:t>
            </a:r>
          </a:p>
          <a:p>
            <a:endParaRPr lang="en-US" dirty="0"/>
          </a:p>
          <a:p>
            <a:r>
              <a:rPr lang="en-US" dirty="0"/>
              <a:t>Submit via </a:t>
            </a:r>
            <a:r>
              <a:rPr lang="en-US" dirty="0" err="1"/>
              <a:t>Gradescope</a:t>
            </a:r>
            <a:endParaRPr lang="en-US" dirty="0"/>
          </a:p>
          <a:p>
            <a:r>
              <a:rPr lang="en-US" dirty="0"/>
              <a:t>You should have already been added to the rosters on </a:t>
            </a:r>
            <a:r>
              <a:rPr lang="en-US" dirty="0" err="1"/>
              <a:t>Gradescope</a:t>
            </a:r>
            <a:endParaRPr lang="en-US" dirty="0"/>
          </a:p>
          <a:p>
            <a:r>
              <a:rPr lang="en-US" dirty="0"/>
              <a:t>Due date:</a:t>
            </a:r>
          </a:p>
          <a:p>
            <a:pPr lvl="1"/>
            <a:r>
              <a:rPr lang="en-US" dirty="0"/>
              <a:t>September 16 (Friday)</a:t>
            </a:r>
          </a:p>
          <a:p>
            <a:pPr lvl="1"/>
            <a:r>
              <a:rPr lang="en-US" b="1" dirty="0">
                <a:solidFill>
                  <a:schemeClr val="accent1"/>
                </a:solidFill>
              </a:rPr>
              <a:t>Do 3 tasks </a:t>
            </a:r>
            <a:r>
              <a:rPr lang="en-US" dirty="0"/>
              <a:t>AND </a:t>
            </a:r>
            <a:r>
              <a:rPr lang="en-US" b="1" dirty="0">
                <a:solidFill>
                  <a:schemeClr val="accent1"/>
                </a:solidFill>
              </a:rPr>
              <a:t>earn $0.25 </a:t>
            </a:r>
            <a:r>
              <a:rPr lang="en-US" dirty="0"/>
              <a:t>as a crowd worker</a:t>
            </a:r>
          </a:p>
          <a:p>
            <a:pPr lvl="1"/>
            <a:r>
              <a:rPr lang="en-US" dirty="0" err="1"/>
              <a:t>MTurk</a:t>
            </a:r>
            <a:r>
              <a:rPr lang="en-US" dirty="0"/>
              <a:t> is recommended   </a:t>
            </a:r>
          </a:p>
          <a:p>
            <a:pPr lvl="2"/>
            <a:r>
              <a:rPr lang="en-US" dirty="0"/>
              <a:t>If you are denied registration for a new </a:t>
            </a:r>
            <a:r>
              <a:rPr lang="en-US" dirty="0" err="1"/>
              <a:t>MTurk</a:t>
            </a:r>
            <a:r>
              <a:rPr lang="en-US" dirty="0"/>
              <a:t> account, you can</a:t>
            </a:r>
          </a:p>
          <a:p>
            <a:pPr lvl="3"/>
            <a:r>
              <a:rPr lang="en-US" dirty="0"/>
              <a:t>Borrow accounts from your friends/classmates </a:t>
            </a:r>
          </a:p>
          <a:p>
            <a:pPr lvl="3"/>
            <a:r>
              <a:rPr lang="en-US" dirty="0"/>
              <a:t>Use other crowdsourcing platforms</a:t>
            </a:r>
          </a:p>
        </p:txBody>
      </p:sp>
    </p:spTree>
    <p:extLst>
      <p:ext uri="{BB962C8B-B14F-4D97-AF65-F5344CB8AC3E}">
        <p14:creationId xmlns:p14="http://schemas.microsoft.com/office/powerpoint/2010/main" val="1670985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921267" y="3357563"/>
            <a:ext cx="1596520"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solidFill>
                  <a:srgbClr val="76BB40"/>
                </a:solidFill>
              </a:rPr>
              <a:t>Bloc</a:t>
            </a:r>
            <a:r>
              <a:rPr sz="2953" spc="-151" dirty="0">
                <a:solidFill>
                  <a:srgbClr val="76BB40"/>
                </a:solidFill>
              </a:rPr>
              <a:t>k</a:t>
            </a:r>
            <a:r>
              <a:rPr sz="2953" spc="-21" dirty="0">
                <a:solidFill>
                  <a:srgbClr val="76BB40"/>
                </a:solidFill>
              </a:rPr>
              <a:t>er</a:t>
            </a:r>
            <a:endParaRPr sz="2953"/>
          </a:p>
        </p:txBody>
      </p:sp>
      <p:sp>
        <p:nvSpPr>
          <p:cNvPr id="12" name="object 12"/>
          <p:cNvSpPr txBox="1"/>
          <p:nvPr/>
        </p:nvSpPr>
        <p:spPr>
          <a:xfrm>
            <a:off x="3301858" y="4862215"/>
            <a:ext cx="5581500" cy="1637668"/>
          </a:xfrm>
          <a:prstGeom prst="rect">
            <a:avLst/>
          </a:prstGeom>
        </p:spPr>
        <p:txBody>
          <a:bodyPr vert="horz" wrap="square" lIns="0" tIns="8930" rIns="0" bIns="0" rtlCol="0">
            <a:spAutoFit/>
          </a:bodyPr>
          <a:lstStyle/>
          <a:p>
            <a:pPr marL="1339406" defTabSz="642915">
              <a:lnSpc>
                <a:spcPts val="5716"/>
              </a:lnSpc>
              <a:spcBef>
                <a:spcPts val="70"/>
              </a:spcBef>
            </a:pPr>
            <a:r>
              <a:rPr sz="4781" spc="-340" dirty="0">
                <a:solidFill>
                  <a:srgbClr val="F5EC00"/>
                </a:solidFill>
                <a:latin typeface="Arial"/>
                <a:cs typeface="Arial"/>
              </a:rPr>
              <a:t>KissKiss</a:t>
            </a:r>
            <a:r>
              <a:rPr sz="4781" spc="-340" dirty="0">
                <a:solidFill>
                  <a:srgbClr val="76BB40"/>
                </a:solidFill>
                <a:latin typeface="Arial"/>
                <a:cs typeface="Arial"/>
              </a:rPr>
              <a:t>Ban</a:t>
            </a:r>
            <a:endParaRPr sz="4781">
              <a:solidFill>
                <a:prstClr val="black"/>
              </a:solidFill>
              <a:latin typeface="Arial"/>
              <a:cs typeface="Arial"/>
            </a:endParaRPr>
          </a:p>
          <a:p>
            <a:pPr marL="8483" marR="3572" algn="ctr" defTabSz="642915">
              <a:lnSpc>
                <a:spcPts val="3445"/>
              </a:lnSpc>
              <a:spcBef>
                <a:spcPts val="176"/>
              </a:spcBef>
            </a:pPr>
            <a:r>
              <a:rPr sz="2953" dirty="0">
                <a:solidFill>
                  <a:srgbClr val="FFFFFF"/>
                </a:solidFill>
                <a:latin typeface="Arial"/>
                <a:cs typeface="Arial"/>
              </a:rPr>
              <a:t>A </a:t>
            </a:r>
            <a:r>
              <a:rPr sz="2953" spc="-74" dirty="0">
                <a:solidFill>
                  <a:srgbClr val="FFFFFF"/>
                </a:solidFill>
                <a:latin typeface="Arial"/>
                <a:cs typeface="Arial"/>
              </a:rPr>
              <a:t>Competitive </a:t>
            </a:r>
            <a:r>
              <a:rPr sz="2953" spc="-176" dirty="0">
                <a:solidFill>
                  <a:srgbClr val="FFFFFF"/>
                </a:solidFill>
                <a:latin typeface="Arial"/>
                <a:cs typeface="Arial"/>
              </a:rPr>
              <a:t>Human </a:t>
            </a:r>
            <a:r>
              <a:rPr sz="2953" spc="-80" dirty="0">
                <a:solidFill>
                  <a:srgbClr val="FFFFFF"/>
                </a:solidFill>
                <a:latin typeface="Arial"/>
                <a:cs typeface="Arial"/>
              </a:rPr>
              <a:t>Computation  </a:t>
            </a:r>
            <a:r>
              <a:rPr sz="2953" spc="-232" dirty="0">
                <a:solidFill>
                  <a:srgbClr val="FFFFFF"/>
                </a:solidFill>
                <a:latin typeface="Arial"/>
                <a:cs typeface="Arial"/>
              </a:rPr>
              <a:t>Game </a:t>
            </a:r>
            <a:r>
              <a:rPr sz="2953" spc="18" dirty="0">
                <a:solidFill>
                  <a:srgbClr val="FFFFFF"/>
                </a:solidFill>
                <a:latin typeface="Arial"/>
                <a:cs typeface="Arial"/>
              </a:rPr>
              <a:t>for </a:t>
            </a:r>
            <a:r>
              <a:rPr sz="2953" spc="-253" dirty="0">
                <a:solidFill>
                  <a:srgbClr val="FFFFFF"/>
                </a:solidFill>
                <a:latin typeface="Arial"/>
                <a:cs typeface="Arial"/>
              </a:rPr>
              <a:t>Image</a:t>
            </a:r>
            <a:r>
              <a:rPr sz="2953" spc="-95" dirty="0">
                <a:solidFill>
                  <a:srgbClr val="FFFFFF"/>
                </a:solidFill>
                <a:latin typeface="Arial"/>
                <a:cs typeface="Arial"/>
              </a:rPr>
              <a:t> </a:t>
            </a:r>
            <a:r>
              <a:rPr sz="2953" spc="-60" dirty="0">
                <a:solidFill>
                  <a:srgbClr val="FFFFFF"/>
                </a:solidFill>
                <a:latin typeface="Arial"/>
                <a:cs typeface="Arial"/>
              </a:rPr>
              <a:t>Annotation</a:t>
            </a:r>
            <a:endParaRPr sz="2953">
              <a:solidFill>
                <a:prstClr val="black"/>
              </a:solidFill>
              <a:latin typeface="Arial"/>
              <a:cs typeface="Arial"/>
            </a:endParaRPr>
          </a:p>
        </p:txBody>
      </p:sp>
    </p:spTree>
    <p:extLst>
      <p:ext uri="{BB962C8B-B14F-4D97-AF65-F5344CB8AC3E}">
        <p14:creationId xmlns:p14="http://schemas.microsoft.com/office/powerpoint/2010/main" val="1184878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4618459" y="4268391"/>
            <a:ext cx="2949476" cy="463437"/>
          </a:xfrm>
          <a:prstGeom prst="rect">
            <a:avLst/>
          </a:prstGeom>
        </p:spPr>
        <p:txBody>
          <a:bodyPr vert="horz" wrap="square" lIns="0" tIns="8930" rIns="0" bIns="0" rtlCol="0">
            <a:spAutoFit/>
          </a:bodyPr>
          <a:lstStyle/>
          <a:p>
            <a:pPr marL="8929" defTabSz="642915">
              <a:spcBef>
                <a:spcPts val="70"/>
              </a:spcBef>
            </a:pPr>
            <a:r>
              <a:rPr sz="2953" spc="-141" dirty="0">
                <a:solidFill>
                  <a:srgbClr val="74A7FE"/>
                </a:solidFill>
                <a:latin typeface="Arial"/>
                <a:cs typeface="Arial"/>
              </a:rPr>
              <a:t>The </a:t>
            </a:r>
            <a:r>
              <a:rPr sz="2953" spc="-127" dirty="0">
                <a:solidFill>
                  <a:srgbClr val="74A7FE"/>
                </a:solidFill>
                <a:latin typeface="Arial"/>
                <a:cs typeface="Arial"/>
              </a:rPr>
              <a:t>blocked</a:t>
            </a:r>
            <a:r>
              <a:rPr sz="2953" spc="88" dirty="0">
                <a:solidFill>
                  <a:srgbClr val="74A7FE"/>
                </a:solidFill>
                <a:latin typeface="Arial"/>
                <a:cs typeface="Arial"/>
              </a:rPr>
              <a:t> </a:t>
            </a:r>
            <a:r>
              <a:rPr sz="2953" spc="-84" dirty="0">
                <a:solidFill>
                  <a:srgbClr val="74A7FE"/>
                </a:solidFill>
                <a:latin typeface="Arial"/>
                <a:cs typeface="Arial"/>
              </a:rPr>
              <a:t>words</a:t>
            </a:r>
            <a:endParaRPr sz="2953">
              <a:solidFill>
                <a:prstClr val="black"/>
              </a:solidFill>
              <a:latin typeface="Arial"/>
              <a:cs typeface="Arial"/>
            </a:endParaRPr>
          </a:p>
        </p:txBody>
      </p:sp>
      <p:sp>
        <p:nvSpPr>
          <p:cNvPr id="12" name="object 12"/>
          <p:cNvSpPr txBox="1"/>
          <p:nvPr/>
        </p:nvSpPr>
        <p:spPr>
          <a:xfrm>
            <a:off x="2490560" y="5441752"/>
            <a:ext cx="7636669" cy="929715"/>
          </a:xfrm>
          <a:prstGeom prst="rect">
            <a:avLst/>
          </a:prstGeom>
        </p:spPr>
        <p:txBody>
          <a:bodyPr vert="horz" wrap="square" lIns="0" tIns="8483" rIns="0" bIns="0" rtlCol="0">
            <a:spAutoFit/>
          </a:bodyPr>
          <a:lstStyle/>
          <a:p>
            <a:pPr marL="8929" marR="3572" indent="23216" defTabSz="642915">
              <a:lnSpc>
                <a:spcPct val="105200"/>
              </a:lnSpc>
              <a:spcBef>
                <a:spcPts val="67"/>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
        <p:nvSpPr>
          <p:cNvPr id="13" name="object 13"/>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4" name="object 14"/>
          <p:cNvSpPr txBox="1"/>
          <p:nvPr/>
        </p:nvSpPr>
        <p:spPr>
          <a:xfrm>
            <a:off x="1693664" y="4896608"/>
            <a:ext cx="2144464" cy="463437"/>
          </a:xfrm>
          <a:prstGeom prst="rect">
            <a:avLst/>
          </a:prstGeom>
        </p:spPr>
        <p:txBody>
          <a:bodyPr vert="horz" wrap="square" lIns="0" tIns="8930" rIns="0" bIns="0" rtlCol="0">
            <a:spAutoFit/>
          </a:bodyPr>
          <a:lstStyle/>
          <a:p>
            <a:pPr marL="8929" defTabSz="642915">
              <a:spcBef>
                <a:spcPts val="70"/>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dirty="0">
              <a:solidFill>
                <a:prstClr val="black"/>
              </a:solidFill>
              <a:latin typeface="Arial"/>
              <a:cs typeface="Arial"/>
            </a:endParaRPr>
          </a:p>
        </p:txBody>
      </p:sp>
      <p:sp>
        <p:nvSpPr>
          <p:cNvPr id="15" name="object 15"/>
          <p:cNvSpPr txBox="1"/>
          <p:nvPr/>
        </p:nvSpPr>
        <p:spPr>
          <a:xfrm>
            <a:off x="8234931" y="3196829"/>
            <a:ext cx="2144464" cy="1972868"/>
          </a:xfrm>
          <a:prstGeom prst="rect">
            <a:avLst/>
          </a:prstGeom>
        </p:spPr>
        <p:txBody>
          <a:bodyPr vert="horz" wrap="square" lIns="0" tIns="61615" rIns="0" bIns="0" rtlCol="0">
            <a:spAutoFit/>
          </a:bodyPr>
          <a:lstStyle/>
          <a:p>
            <a:pPr marL="342441" marR="337529"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FFF"/>
                </a:solidFill>
                <a:latin typeface="Arial"/>
                <a:cs typeface="Arial"/>
              </a:rPr>
              <a:t>FL</a:t>
            </a:r>
            <a:r>
              <a:rPr sz="2953" spc="18" dirty="0">
                <a:solidFill>
                  <a:srgbClr val="FFFFFF"/>
                </a:solidFill>
                <a:latin typeface="Arial"/>
                <a:cs typeface="Arial"/>
              </a:rPr>
              <a:t>O</a:t>
            </a:r>
            <a:r>
              <a:rPr sz="2953" spc="-186" dirty="0">
                <a:solidFill>
                  <a:srgbClr val="FFFFFF"/>
                </a:solidFill>
                <a:latin typeface="Arial"/>
                <a:cs typeface="Arial"/>
              </a:rPr>
              <a:t>WER</a:t>
            </a:r>
            <a:endParaRPr sz="2953">
              <a:solidFill>
                <a:prstClr val="black"/>
              </a:solidFill>
              <a:latin typeface="Arial"/>
              <a:cs typeface="Arial"/>
            </a:endParaRPr>
          </a:p>
          <a:p>
            <a:pPr algn="ctr" defTabSz="642915">
              <a:spcBef>
                <a:spcPts val="2011"/>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a:solidFill>
                <a:prstClr val="black"/>
              </a:solidFill>
              <a:latin typeface="Arial"/>
              <a:cs typeface="Arial"/>
            </a:endParaRPr>
          </a:p>
        </p:txBody>
      </p:sp>
      <p:sp>
        <p:nvSpPr>
          <p:cNvPr id="16" name="object 16"/>
          <p:cNvSpPr/>
          <p:nvPr/>
        </p:nvSpPr>
        <p:spPr>
          <a:xfrm>
            <a:off x="3397573" y="3412960"/>
            <a:ext cx="1730127" cy="210741"/>
          </a:xfrm>
          <a:custGeom>
            <a:avLst/>
            <a:gdLst/>
            <a:ahLst/>
            <a:cxnLst/>
            <a:rect l="l" t="t" r="r" b="b"/>
            <a:pathLst>
              <a:path w="2460625" h="299720">
                <a:moveTo>
                  <a:pt x="0" y="299623"/>
                </a:moveTo>
                <a:lnTo>
                  <a:pt x="2460061" y="0"/>
                </a:lnTo>
              </a:path>
            </a:pathLst>
          </a:custGeom>
          <a:ln w="25400">
            <a:solidFill>
              <a:srgbClr val="FF6250"/>
            </a:solidFill>
          </a:ln>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3333751" y="3578494"/>
            <a:ext cx="90636" cy="85279"/>
          </a:xfrm>
          <a:custGeom>
            <a:avLst/>
            <a:gdLst/>
            <a:ahLst/>
            <a:cxnLst/>
            <a:rect l="l" t="t" r="r" b="b"/>
            <a:pathLst>
              <a:path w="128905" h="121285">
                <a:moveTo>
                  <a:pt x="113654" y="0"/>
                </a:moveTo>
                <a:lnTo>
                  <a:pt x="0" y="75253"/>
                </a:lnTo>
                <a:lnTo>
                  <a:pt x="128395" y="121025"/>
                </a:lnTo>
                <a:lnTo>
                  <a:pt x="90769" y="64198"/>
                </a:lnTo>
                <a:lnTo>
                  <a:pt x="113654"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5100847" y="3373003"/>
            <a:ext cx="90636" cy="85279"/>
          </a:xfrm>
          <a:custGeom>
            <a:avLst/>
            <a:gdLst/>
            <a:ahLst/>
            <a:cxnLst/>
            <a:rect l="l" t="t" r="r" b="b"/>
            <a:pathLst>
              <a:path w="128904" h="121285">
                <a:moveTo>
                  <a:pt x="0" y="0"/>
                </a:moveTo>
                <a:lnTo>
                  <a:pt x="37626" y="56827"/>
                </a:lnTo>
                <a:lnTo>
                  <a:pt x="14739" y="121025"/>
                </a:lnTo>
                <a:lnTo>
                  <a:pt x="128395" y="45772"/>
                </a:lnTo>
                <a:lnTo>
                  <a:pt x="0"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9" name="object 19"/>
          <p:cNvSpPr txBox="1"/>
          <p:nvPr/>
        </p:nvSpPr>
        <p:spPr>
          <a:xfrm>
            <a:off x="3749092" y="3509367"/>
            <a:ext cx="1222474" cy="463437"/>
          </a:xfrm>
          <a:prstGeom prst="rect">
            <a:avLst/>
          </a:prstGeom>
        </p:spPr>
        <p:txBody>
          <a:bodyPr vert="horz" wrap="square" lIns="0" tIns="8930" rIns="0" bIns="0" rtlCol="0">
            <a:spAutoFit/>
          </a:bodyPr>
          <a:lstStyle/>
          <a:p>
            <a:pPr marL="8929" defTabSz="642915">
              <a:spcBef>
                <a:spcPts val="70"/>
              </a:spcBef>
            </a:pPr>
            <a:r>
              <a:rPr sz="2953" spc="-130" dirty="0">
                <a:solidFill>
                  <a:srgbClr val="FF6250"/>
                </a:solidFill>
                <a:latin typeface="Arial"/>
                <a:cs typeface="Arial"/>
              </a:rPr>
              <a:t>Bloc</a:t>
            </a:r>
            <a:r>
              <a:rPr sz="2953" spc="-151" dirty="0">
                <a:solidFill>
                  <a:srgbClr val="FF6250"/>
                </a:solidFill>
                <a:latin typeface="Arial"/>
                <a:cs typeface="Arial"/>
              </a:rPr>
              <a:t>k</a:t>
            </a:r>
            <a:r>
              <a:rPr sz="2953" spc="-183" dirty="0">
                <a:solidFill>
                  <a:srgbClr val="FF6250"/>
                </a:solidFill>
                <a:latin typeface="Arial"/>
                <a:cs typeface="Arial"/>
              </a:rPr>
              <a:t>ed</a:t>
            </a:r>
            <a:endParaRPr sz="2953">
              <a:solidFill>
                <a:prstClr val="black"/>
              </a:solidFill>
              <a:latin typeface="Arial"/>
              <a:cs typeface="Arial"/>
            </a:endParaRPr>
          </a:p>
        </p:txBody>
      </p:sp>
    </p:spTree>
    <p:extLst>
      <p:ext uri="{BB962C8B-B14F-4D97-AF65-F5344CB8AC3E}">
        <p14:creationId xmlns:p14="http://schemas.microsoft.com/office/powerpoint/2010/main" val="1333948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86B"/>
                </a:solidFill>
                <a:latin typeface="Arial"/>
                <a:cs typeface="Arial"/>
              </a:rPr>
              <a:t>FL</a:t>
            </a:r>
            <a:r>
              <a:rPr sz="2953" spc="18" dirty="0">
                <a:solidFill>
                  <a:srgbClr val="FFF86B"/>
                </a:solidFill>
                <a:latin typeface="Arial"/>
                <a:cs typeface="Arial"/>
              </a:rPr>
              <a:t>O</a:t>
            </a:r>
            <a:r>
              <a:rPr sz="2953" spc="-137" dirty="0">
                <a:solidFill>
                  <a:srgbClr val="FFF86B"/>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2" name="object 12"/>
          <p:cNvSpPr txBox="1"/>
          <p:nvPr/>
        </p:nvSpPr>
        <p:spPr>
          <a:xfrm>
            <a:off x="8568865" y="3196828"/>
            <a:ext cx="1476524" cy="1261969"/>
          </a:xfrm>
          <a:prstGeom prst="rect">
            <a:avLst/>
          </a:prstGeom>
        </p:spPr>
        <p:txBody>
          <a:bodyPr vert="horz" wrap="square" lIns="0" tIns="61615" rIns="0" bIns="0" rtlCol="0">
            <a:spAutoFit/>
          </a:bodyPr>
          <a:lstStyle/>
          <a:p>
            <a:pPr marL="8483" marR="3572"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86B"/>
                </a:solidFill>
                <a:latin typeface="Arial"/>
                <a:cs typeface="Arial"/>
              </a:rPr>
              <a:t>FL</a:t>
            </a:r>
            <a:r>
              <a:rPr sz="2953" spc="18" dirty="0">
                <a:solidFill>
                  <a:srgbClr val="FFF86B"/>
                </a:solidFill>
                <a:latin typeface="Arial"/>
                <a:cs typeface="Arial"/>
              </a:rPr>
              <a:t>O</a:t>
            </a:r>
            <a:r>
              <a:rPr sz="2953" spc="-186" dirty="0">
                <a:solidFill>
                  <a:srgbClr val="FFF86B"/>
                </a:solidFill>
                <a:latin typeface="Arial"/>
                <a:cs typeface="Arial"/>
              </a:rPr>
              <a:t>WER</a:t>
            </a:r>
            <a:endParaRPr sz="2953">
              <a:solidFill>
                <a:prstClr val="black"/>
              </a:solidFill>
              <a:latin typeface="Arial"/>
              <a:cs typeface="Arial"/>
            </a:endParaRPr>
          </a:p>
        </p:txBody>
      </p:sp>
      <p:sp>
        <p:nvSpPr>
          <p:cNvPr id="13" name="object 13"/>
          <p:cNvSpPr txBox="1"/>
          <p:nvPr/>
        </p:nvSpPr>
        <p:spPr>
          <a:xfrm>
            <a:off x="2490560" y="4557712"/>
            <a:ext cx="7636669" cy="1820603"/>
          </a:xfrm>
          <a:prstGeom prst="rect">
            <a:avLst/>
          </a:prstGeom>
        </p:spPr>
        <p:txBody>
          <a:bodyPr vert="horz" wrap="square" lIns="0" tIns="237530" rIns="0" bIns="0" rtlCol="0">
            <a:spAutoFit/>
          </a:bodyPr>
          <a:lstStyle/>
          <a:p>
            <a:pPr marL="467899" defTabSz="642915">
              <a:spcBef>
                <a:spcPts val="1870"/>
              </a:spcBef>
            </a:pPr>
            <a:r>
              <a:rPr sz="2953" spc="-141" dirty="0">
                <a:solidFill>
                  <a:srgbClr val="FFF86B"/>
                </a:solidFill>
                <a:latin typeface="Arial"/>
                <a:cs typeface="Arial"/>
              </a:rPr>
              <a:t>Couples </a:t>
            </a:r>
            <a:r>
              <a:rPr sz="2953" spc="-67" dirty="0">
                <a:solidFill>
                  <a:srgbClr val="FFF86B"/>
                </a:solidFill>
                <a:latin typeface="Arial"/>
                <a:cs typeface="Arial"/>
              </a:rPr>
              <a:t>win </a:t>
            </a:r>
            <a:r>
              <a:rPr sz="2953" spc="18" dirty="0">
                <a:solidFill>
                  <a:srgbClr val="FFF86B"/>
                </a:solidFill>
                <a:latin typeface="Arial"/>
                <a:cs typeface="Arial"/>
              </a:rPr>
              <a:t>for </a:t>
            </a:r>
            <a:r>
              <a:rPr sz="2953" spc="-165" dirty="0">
                <a:solidFill>
                  <a:srgbClr val="FFF86B"/>
                </a:solidFill>
                <a:latin typeface="Arial"/>
                <a:cs typeface="Arial"/>
              </a:rPr>
              <a:t>matching </a:t>
            </a:r>
            <a:r>
              <a:rPr sz="2953" spc="-39" dirty="0">
                <a:solidFill>
                  <a:srgbClr val="FFF86B"/>
                </a:solidFill>
                <a:latin typeface="Arial"/>
                <a:cs typeface="Arial"/>
              </a:rPr>
              <a:t>within </a:t>
            </a:r>
            <a:r>
              <a:rPr sz="2953" spc="-67" dirty="0">
                <a:solidFill>
                  <a:srgbClr val="FFF86B"/>
                </a:solidFill>
                <a:latin typeface="Arial"/>
                <a:cs typeface="Arial"/>
              </a:rPr>
              <a:t>time</a:t>
            </a:r>
            <a:r>
              <a:rPr sz="2953" spc="380" dirty="0">
                <a:solidFill>
                  <a:srgbClr val="FFF86B"/>
                </a:solidFill>
                <a:latin typeface="Arial"/>
                <a:cs typeface="Arial"/>
              </a:rPr>
              <a:t> </a:t>
            </a:r>
            <a:r>
              <a:rPr sz="2953" spc="-14" dirty="0">
                <a:solidFill>
                  <a:srgbClr val="FFF86B"/>
                </a:solidFill>
                <a:latin typeface="Arial"/>
                <a:cs typeface="Arial"/>
              </a:rPr>
              <a:t>limit</a:t>
            </a:r>
            <a:endParaRPr sz="2953">
              <a:solidFill>
                <a:prstClr val="black"/>
              </a:solidFill>
              <a:latin typeface="Arial"/>
              <a:cs typeface="Arial"/>
            </a:endParaRPr>
          </a:p>
          <a:p>
            <a:pPr marL="8929" marR="3572" indent="23216" defTabSz="642915">
              <a:lnSpc>
                <a:spcPct val="105200"/>
              </a:lnSpc>
              <a:spcBef>
                <a:spcPts val="1614"/>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Tree>
    <p:extLst>
      <p:ext uri="{BB962C8B-B14F-4D97-AF65-F5344CB8AC3E}">
        <p14:creationId xmlns:p14="http://schemas.microsoft.com/office/powerpoint/2010/main" val="2662773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4321" y="598289"/>
            <a:ext cx="7106692" cy="788013"/>
          </a:xfrm>
          <a:prstGeom prst="rect">
            <a:avLst/>
          </a:prstGeom>
        </p:spPr>
        <p:txBody>
          <a:bodyPr vert="horz" wrap="square" lIns="0" tIns="8930" rIns="0" bIns="0" rtlCol="0">
            <a:spAutoFit/>
          </a:bodyPr>
          <a:lstStyle/>
          <a:p>
            <a:pPr marL="8929">
              <a:spcBef>
                <a:spcPts val="70"/>
              </a:spcBef>
            </a:pPr>
            <a:r>
              <a:rPr spc="-316" dirty="0"/>
              <a:t>Screenshots </a:t>
            </a:r>
            <a:r>
              <a:rPr spc="-84" dirty="0"/>
              <a:t>of</a:t>
            </a:r>
            <a:r>
              <a:rPr spc="292" dirty="0"/>
              <a:t> </a:t>
            </a:r>
            <a:r>
              <a:rPr spc="-358" dirty="0"/>
              <a:t>KissKissBan</a:t>
            </a:r>
          </a:p>
        </p:txBody>
      </p:sp>
      <p:sp>
        <p:nvSpPr>
          <p:cNvPr id="3" name="object 3"/>
          <p:cNvSpPr/>
          <p:nvPr/>
        </p:nvSpPr>
        <p:spPr>
          <a:xfrm>
            <a:off x="1827610" y="2393156"/>
            <a:ext cx="4188023" cy="3127369"/>
          </a:xfrm>
          <a:prstGeom prst="rect">
            <a:avLst/>
          </a:prstGeom>
          <a:blipFill>
            <a:blip r:embed="rId2" cstate="print"/>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6131719" y="2398581"/>
            <a:ext cx="4232672" cy="3164614"/>
          </a:xfrm>
          <a:prstGeom prst="rect">
            <a:avLst/>
          </a:prstGeom>
          <a:blipFill>
            <a:blip r:embed="rId3" cstate="print"/>
            <a:stretch>
              <a:fillRect/>
            </a:stretch>
          </a:blipFill>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880273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927" y="377725"/>
            <a:ext cx="8041956" cy="788013"/>
          </a:xfrm>
          <a:prstGeom prst="rect">
            <a:avLst/>
          </a:prstGeom>
        </p:spPr>
        <p:txBody>
          <a:bodyPr vert="horz" wrap="square" lIns="0" tIns="8930" rIns="0" bIns="0" rtlCol="0">
            <a:spAutoFit/>
          </a:bodyPr>
          <a:lstStyle/>
          <a:p>
            <a:pPr marL="8929">
              <a:spcBef>
                <a:spcPts val="70"/>
              </a:spcBef>
            </a:pPr>
            <a:r>
              <a:rPr dirty="0"/>
              <a:t>Example of Collected Data</a:t>
            </a:r>
          </a:p>
        </p:txBody>
      </p:sp>
      <p:graphicFrame>
        <p:nvGraphicFramePr>
          <p:cNvPr id="3" name="object 3"/>
          <p:cNvGraphicFramePr>
            <a:graphicFrameLocks noGrp="1"/>
          </p:cNvGraphicFramePr>
          <p:nvPr>
            <p:extLst>
              <p:ext uri="{D42A27DB-BD31-4B8C-83A1-F6EECF244321}">
                <p14:modId xmlns:p14="http://schemas.microsoft.com/office/powerpoint/2010/main" val="133046567"/>
              </p:ext>
            </p:extLst>
          </p:nvPr>
        </p:nvGraphicFramePr>
        <p:xfrm>
          <a:off x="5325840" y="1387784"/>
          <a:ext cx="4366617" cy="4287925"/>
        </p:xfrm>
        <a:graphic>
          <a:graphicData uri="http://schemas.openxmlformats.org/drawingml/2006/table">
            <a:tbl>
              <a:tblPr firstRow="1" bandRow="1">
                <a:tableStyleId>{2D5ABB26-0587-4C30-8999-92F81FD0307C}</a:tableStyleId>
              </a:tblPr>
              <a:tblGrid>
                <a:gridCol w="1455539">
                  <a:extLst>
                    <a:ext uri="{9D8B030D-6E8A-4147-A177-3AD203B41FA5}">
                      <a16:colId xmlns:a16="http://schemas.microsoft.com/office/drawing/2014/main" val="20000"/>
                    </a:ext>
                  </a:extLst>
                </a:gridCol>
                <a:gridCol w="1455539">
                  <a:extLst>
                    <a:ext uri="{9D8B030D-6E8A-4147-A177-3AD203B41FA5}">
                      <a16:colId xmlns:a16="http://schemas.microsoft.com/office/drawing/2014/main" val="20001"/>
                    </a:ext>
                  </a:extLst>
                </a:gridCol>
                <a:gridCol w="1455539">
                  <a:extLst>
                    <a:ext uri="{9D8B030D-6E8A-4147-A177-3AD203B41FA5}">
                      <a16:colId xmlns:a16="http://schemas.microsoft.com/office/drawing/2014/main" val="20002"/>
                    </a:ext>
                  </a:extLst>
                </a:gridCol>
              </a:tblGrid>
              <a:tr h="565547">
                <a:tc>
                  <a:txBody>
                    <a:bodyPr/>
                    <a:lstStyle/>
                    <a:p>
                      <a:pPr algn="ctr">
                        <a:lnSpc>
                          <a:spcPct val="100000"/>
                        </a:lnSpc>
                        <a:spcBef>
                          <a:spcPts val="800"/>
                        </a:spcBef>
                      </a:pPr>
                      <a:r>
                        <a:rPr sz="2400" spc="0" dirty="0">
                          <a:solidFill>
                            <a:srgbClr val="FFFFFF"/>
                          </a:solidFill>
                          <a:latin typeface="Arial"/>
                          <a:cs typeface="Arial"/>
                        </a:rPr>
                        <a:t>ESP</a:t>
                      </a:r>
                      <a:endParaRPr sz="2400" spc="0" dirty="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41935">
                        <a:lnSpc>
                          <a:spcPct val="100000"/>
                        </a:lnSpc>
                        <a:spcBef>
                          <a:spcPts val="800"/>
                        </a:spcBef>
                      </a:pPr>
                      <a:r>
                        <a:rPr sz="2400" spc="0" dirty="0">
                          <a:solidFill>
                            <a:srgbClr val="FFFFFF"/>
                          </a:solidFill>
                          <a:latin typeface="Arial"/>
                          <a:cs typeface="Arial"/>
                        </a:rPr>
                        <a:t>ML-KKB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91465">
                        <a:lnSpc>
                          <a:spcPct val="100000"/>
                        </a:lnSpc>
                        <a:spcBef>
                          <a:spcPts val="800"/>
                        </a:spcBef>
                      </a:pPr>
                      <a:r>
                        <a:rPr sz="2400" spc="0" dirty="0">
                          <a:solidFill>
                            <a:srgbClr val="FFFFFF"/>
                          </a:solidFill>
                          <a:latin typeface="Arial"/>
                          <a:cs typeface="Arial"/>
                        </a:rPr>
                        <a:t>BL-KKB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0"/>
                  </a:ext>
                </a:extLst>
              </a:tr>
              <a:tr h="2857499">
                <a:tc>
                  <a:txBody>
                    <a:bodyPr/>
                    <a:lstStyle/>
                    <a:p>
                      <a:pPr>
                        <a:lnSpc>
                          <a:spcPct val="100000"/>
                        </a:lnSpc>
                      </a:pPr>
                      <a:endParaRPr sz="2800" spc="0" dirty="0">
                        <a:latin typeface="Times New Roman"/>
                        <a:cs typeface="Times New Roman"/>
                      </a:endParaRPr>
                    </a:p>
                    <a:p>
                      <a:pPr algn="ctr">
                        <a:lnSpc>
                          <a:spcPts val="4210"/>
                        </a:lnSpc>
                        <a:spcBef>
                          <a:spcPts val="2785"/>
                        </a:spcBef>
                      </a:pPr>
                      <a:r>
                        <a:rPr sz="2400" spc="0" dirty="0">
                          <a:solidFill>
                            <a:srgbClr val="FFFFFF"/>
                          </a:solidFill>
                          <a:latin typeface="Arial"/>
                          <a:cs typeface="Arial"/>
                        </a:rPr>
                        <a:t>man 21</a:t>
                      </a:r>
                      <a:endParaRPr sz="2400" spc="0" dirty="0">
                        <a:latin typeface="Arial"/>
                        <a:cs typeface="Arial"/>
                      </a:endParaRPr>
                    </a:p>
                    <a:p>
                      <a:pPr algn="ctr">
                        <a:lnSpc>
                          <a:spcPts val="4100"/>
                        </a:lnSpc>
                      </a:pPr>
                      <a:r>
                        <a:rPr sz="2400" spc="0" dirty="0">
                          <a:solidFill>
                            <a:srgbClr val="FFFFFF"/>
                          </a:solidFill>
                          <a:latin typeface="Arial"/>
                          <a:cs typeface="Arial"/>
                        </a:rPr>
                        <a:t>beach 10</a:t>
                      </a:r>
                      <a:endParaRPr sz="2400" spc="0" dirty="0">
                        <a:latin typeface="Arial"/>
                        <a:cs typeface="Arial"/>
                      </a:endParaRPr>
                    </a:p>
                    <a:p>
                      <a:pPr algn="ctr">
                        <a:lnSpc>
                          <a:spcPts val="4100"/>
                        </a:lnSpc>
                      </a:pPr>
                      <a:r>
                        <a:rPr sz="2400" spc="0" dirty="0">
                          <a:solidFill>
                            <a:srgbClr val="FFFFFF"/>
                          </a:solidFill>
                          <a:latin typeface="Arial"/>
                          <a:cs typeface="Arial"/>
                        </a:rPr>
                        <a:t>karate 5</a:t>
                      </a:r>
                      <a:endParaRPr sz="2400" spc="0" dirty="0">
                        <a:latin typeface="Arial"/>
                        <a:cs typeface="Arial"/>
                      </a:endParaRPr>
                    </a:p>
                    <a:p>
                      <a:pPr algn="ctr">
                        <a:lnSpc>
                          <a:spcPts val="4210"/>
                        </a:lnSpc>
                      </a:pPr>
                      <a:r>
                        <a:rPr sz="2400" spc="0" dirty="0">
                          <a:solidFill>
                            <a:srgbClr val="FFFFFF"/>
                          </a:solidFill>
                          <a:latin typeface="Arial"/>
                          <a:cs typeface="Arial"/>
                        </a:rPr>
                        <a:t>water 1</a:t>
                      </a:r>
                      <a:endParaRPr sz="2400" spc="0" dirty="0">
                        <a:latin typeface="Arial"/>
                        <a:cs typeface="Arial"/>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4210"/>
                        </a:lnSpc>
                        <a:spcBef>
                          <a:spcPts val="1300"/>
                        </a:spcBef>
                      </a:pPr>
                      <a:r>
                        <a:rPr sz="2400" spc="0" dirty="0">
                          <a:solidFill>
                            <a:srgbClr val="FFFFFF"/>
                          </a:solidFill>
                          <a:latin typeface="Arial"/>
                          <a:cs typeface="Arial"/>
                        </a:rPr>
                        <a:t>beach 3</a:t>
                      </a:r>
                      <a:endParaRPr sz="2400" spc="0" dirty="0">
                        <a:latin typeface="Arial"/>
                        <a:cs typeface="Arial"/>
                      </a:endParaRPr>
                    </a:p>
                    <a:p>
                      <a:pPr algn="ctr">
                        <a:lnSpc>
                          <a:spcPts val="4100"/>
                        </a:lnSpc>
                      </a:pPr>
                      <a:r>
                        <a:rPr sz="2400" spc="0" dirty="0">
                          <a:solidFill>
                            <a:srgbClr val="FFFFFF"/>
                          </a:solidFill>
                          <a:latin typeface="Arial"/>
                          <a:cs typeface="Arial"/>
                        </a:rPr>
                        <a:t>water 3</a:t>
                      </a:r>
                      <a:endParaRPr sz="2400" spc="0" dirty="0">
                        <a:latin typeface="Arial"/>
                        <a:cs typeface="Arial"/>
                      </a:endParaRPr>
                    </a:p>
                    <a:p>
                      <a:pPr marL="635" algn="ctr">
                        <a:lnSpc>
                          <a:spcPts val="4100"/>
                        </a:lnSpc>
                      </a:pPr>
                      <a:r>
                        <a:rPr sz="2400" spc="0" dirty="0">
                          <a:solidFill>
                            <a:srgbClr val="FFFFFF"/>
                          </a:solidFill>
                          <a:latin typeface="Arial"/>
                          <a:cs typeface="Arial"/>
                        </a:rPr>
                        <a:t>sand 3</a:t>
                      </a:r>
                      <a:endParaRPr sz="2400" spc="0" dirty="0">
                        <a:latin typeface="Arial"/>
                        <a:cs typeface="Arial"/>
                      </a:endParaRPr>
                    </a:p>
                    <a:p>
                      <a:pPr marL="635" algn="ctr">
                        <a:lnSpc>
                          <a:spcPts val="4100"/>
                        </a:lnSpc>
                      </a:pPr>
                      <a:r>
                        <a:rPr sz="2400" spc="0" dirty="0">
                          <a:solidFill>
                            <a:srgbClr val="FFFFFF"/>
                          </a:solidFill>
                          <a:latin typeface="Arial"/>
                          <a:cs typeface="Arial"/>
                        </a:rPr>
                        <a:t>sea 2</a:t>
                      </a:r>
                      <a:endParaRPr sz="2400" spc="0" dirty="0">
                        <a:latin typeface="Arial"/>
                        <a:cs typeface="Arial"/>
                      </a:endParaRPr>
                    </a:p>
                    <a:p>
                      <a:pPr algn="ctr">
                        <a:lnSpc>
                          <a:spcPts val="4100"/>
                        </a:lnSpc>
                      </a:pPr>
                      <a:r>
                        <a:rPr sz="2400" spc="0" dirty="0">
                          <a:solidFill>
                            <a:srgbClr val="FFFFFF"/>
                          </a:solidFill>
                          <a:latin typeface="Arial"/>
                          <a:cs typeface="Arial"/>
                        </a:rPr>
                        <a:t>ninja 1</a:t>
                      </a:r>
                      <a:endParaRPr sz="2400" spc="0" dirty="0">
                        <a:latin typeface="Arial"/>
                        <a:cs typeface="Arial"/>
                      </a:endParaRPr>
                    </a:p>
                    <a:p>
                      <a:pPr algn="ctr">
                        <a:lnSpc>
                          <a:spcPts val="4100"/>
                        </a:lnSpc>
                      </a:pPr>
                      <a:r>
                        <a:rPr sz="2400" spc="0" dirty="0">
                          <a:solidFill>
                            <a:srgbClr val="FFFFFF"/>
                          </a:solidFill>
                          <a:latin typeface="Arial"/>
                          <a:cs typeface="Arial"/>
                        </a:rPr>
                        <a:t>kungfu 1</a:t>
                      </a:r>
                      <a:endParaRPr sz="2400" spc="0" dirty="0">
                        <a:latin typeface="Arial"/>
                        <a:cs typeface="Arial"/>
                      </a:endParaRPr>
                    </a:p>
                    <a:p>
                      <a:pPr marL="635" algn="ctr">
                        <a:lnSpc>
                          <a:spcPts val="4210"/>
                        </a:lnSpc>
                      </a:pPr>
                      <a:r>
                        <a:rPr sz="2400" spc="0" dirty="0">
                          <a:solidFill>
                            <a:srgbClr val="FFFFFF"/>
                          </a:solidFill>
                          <a:latin typeface="Arial"/>
                          <a:cs typeface="Arial"/>
                        </a:rPr>
                        <a:t>ocean 1</a:t>
                      </a:r>
                      <a:endParaRPr sz="2400" spc="0" dirty="0">
                        <a:latin typeface="Arial"/>
                        <a:cs typeface="Arial"/>
                      </a:endParaRPr>
                    </a:p>
                  </a:txBody>
                  <a:tcPr marL="0" marR="0" marT="11608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635" algn="ctr">
                        <a:lnSpc>
                          <a:spcPts val="4210"/>
                        </a:lnSpc>
                        <a:spcBef>
                          <a:spcPts val="3400"/>
                        </a:spcBef>
                      </a:pPr>
                      <a:r>
                        <a:rPr sz="2400" spc="0" dirty="0">
                          <a:solidFill>
                            <a:srgbClr val="FFFFFF"/>
                          </a:solidFill>
                          <a:latin typeface="Arial"/>
                          <a:cs typeface="Arial"/>
                        </a:rPr>
                        <a:t>sea 9</a:t>
                      </a:r>
                      <a:endParaRPr sz="2400" spc="0" dirty="0">
                        <a:latin typeface="Arial"/>
                        <a:cs typeface="Arial"/>
                      </a:endParaRPr>
                    </a:p>
                    <a:p>
                      <a:pPr algn="ctr">
                        <a:lnSpc>
                          <a:spcPts val="4100"/>
                        </a:lnSpc>
                      </a:pPr>
                      <a:r>
                        <a:rPr sz="2400" spc="0" dirty="0">
                          <a:solidFill>
                            <a:srgbClr val="FFFFFF"/>
                          </a:solidFill>
                          <a:latin typeface="Arial"/>
                          <a:cs typeface="Arial"/>
                        </a:rPr>
                        <a:t>man 8</a:t>
                      </a:r>
                      <a:endParaRPr sz="2400" spc="0" dirty="0">
                        <a:latin typeface="Arial"/>
                        <a:cs typeface="Arial"/>
                      </a:endParaRPr>
                    </a:p>
                    <a:p>
                      <a:pPr marL="635" algn="ctr">
                        <a:lnSpc>
                          <a:spcPts val="4100"/>
                        </a:lnSpc>
                      </a:pPr>
                      <a:r>
                        <a:rPr sz="2400" spc="0" dirty="0">
                          <a:solidFill>
                            <a:srgbClr val="FFFFFF"/>
                          </a:solidFill>
                          <a:latin typeface="Arial"/>
                          <a:cs typeface="Arial"/>
                        </a:rPr>
                        <a:t>ocean 3</a:t>
                      </a:r>
                      <a:endParaRPr sz="2400" spc="0" dirty="0">
                        <a:latin typeface="Arial"/>
                        <a:cs typeface="Arial"/>
                      </a:endParaRPr>
                    </a:p>
                    <a:p>
                      <a:pPr algn="ctr">
                        <a:lnSpc>
                          <a:spcPts val="4100"/>
                        </a:lnSpc>
                      </a:pPr>
                      <a:r>
                        <a:rPr sz="2400" spc="0" dirty="0">
                          <a:solidFill>
                            <a:srgbClr val="FFFFFF"/>
                          </a:solidFill>
                          <a:latin typeface="Arial"/>
                          <a:cs typeface="Arial"/>
                        </a:rPr>
                        <a:t>black 1</a:t>
                      </a:r>
                      <a:endParaRPr sz="2400" spc="0" dirty="0">
                        <a:latin typeface="Arial"/>
                        <a:cs typeface="Arial"/>
                      </a:endParaRPr>
                    </a:p>
                    <a:p>
                      <a:pPr algn="ctr">
                        <a:lnSpc>
                          <a:spcPts val="4100"/>
                        </a:lnSpc>
                      </a:pPr>
                      <a:r>
                        <a:rPr sz="2400" spc="0" dirty="0">
                          <a:solidFill>
                            <a:srgbClr val="FFFFFF"/>
                          </a:solidFill>
                          <a:latin typeface="Arial"/>
                          <a:cs typeface="Arial"/>
                        </a:rPr>
                        <a:t>china 1</a:t>
                      </a:r>
                      <a:endParaRPr sz="2400" spc="0" dirty="0">
                        <a:latin typeface="Arial"/>
                        <a:cs typeface="Arial"/>
                      </a:endParaRPr>
                    </a:p>
                    <a:p>
                      <a:pPr marL="635" algn="ctr">
                        <a:lnSpc>
                          <a:spcPts val="4210"/>
                        </a:lnSpc>
                      </a:pPr>
                      <a:r>
                        <a:rPr sz="2400" spc="0" dirty="0">
                          <a:solidFill>
                            <a:srgbClr val="FFFFFF"/>
                          </a:solidFill>
                          <a:latin typeface="Arial"/>
                          <a:cs typeface="Arial"/>
                        </a:rPr>
                        <a:t>sand 1</a:t>
                      </a:r>
                      <a:endParaRPr sz="2400" spc="0" dirty="0">
                        <a:latin typeface="Arial"/>
                        <a:cs typeface="Arial"/>
                      </a:endParaRPr>
                    </a:p>
                  </a:txBody>
                  <a:tcPr marL="0" marR="0" marT="303609"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1"/>
                  </a:ext>
                </a:extLst>
              </a:tr>
            </a:tbl>
          </a:graphicData>
        </a:graphic>
      </p:graphicFrame>
      <p:sp>
        <p:nvSpPr>
          <p:cNvPr id="4" name="object 4"/>
          <p:cNvSpPr/>
          <p:nvPr/>
        </p:nvSpPr>
        <p:spPr>
          <a:xfrm>
            <a:off x="2567172" y="1694629"/>
            <a:ext cx="2527880" cy="3393281"/>
          </a:xfrm>
          <a:prstGeom prst="rect">
            <a:avLst/>
          </a:prstGeom>
          <a:blipFill>
            <a:blip r:embed="rId2" cstate="print"/>
            <a:stretch>
              <a:fillRect/>
            </a:stretch>
          </a:blipFill>
        </p:spPr>
        <p:txBody>
          <a:bodyPr wrap="square" lIns="0" tIns="0" rIns="0" bIns="0" rtlCol="0"/>
          <a:lstStyle/>
          <a:p>
            <a:endParaRPr sz="1266"/>
          </a:p>
        </p:txBody>
      </p:sp>
      <p:sp>
        <p:nvSpPr>
          <p:cNvPr id="5" name="object 5"/>
          <p:cNvSpPr txBox="1"/>
          <p:nvPr/>
        </p:nvSpPr>
        <p:spPr>
          <a:xfrm>
            <a:off x="2221927" y="5897755"/>
            <a:ext cx="8487821" cy="906699"/>
          </a:xfrm>
          <a:prstGeom prst="rect">
            <a:avLst/>
          </a:prstGeom>
        </p:spPr>
        <p:txBody>
          <a:bodyPr vert="horz" wrap="square" lIns="0" tIns="8930" rIns="0" bIns="0" rtlCol="0">
            <a:spAutoFit/>
          </a:bodyPr>
          <a:lstStyle/>
          <a:p>
            <a:pPr marL="8929">
              <a:lnSpc>
                <a:spcPts val="3494"/>
              </a:lnSpc>
              <a:spcBef>
                <a:spcPts val="70"/>
              </a:spcBef>
            </a:pPr>
            <a:r>
              <a:rPr sz="2953" dirty="0">
                <a:solidFill>
                  <a:srgbClr val="FFFFFF"/>
                </a:solidFill>
                <a:latin typeface="Arial"/>
                <a:cs typeface="Arial"/>
              </a:rPr>
              <a:t>ML-KKB: matching between couples</a:t>
            </a:r>
            <a:endParaRPr sz="2953" dirty="0">
              <a:latin typeface="Arial"/>
              <a:cs typeface="Arial"/>
            </a:endParaRPr>
          </a:p>
          <a:p>
            <a:pPr marL="8929">
              <a:lnSpc>
                <a:spcPts val="3494"/>
              </a:lnSpc>
            </a:pPr>
            <a:r>
              <a:rPr sz="2953" dirty="0">
                <a:solidFill>
                  <a:srgbClr val="FFFFFF"/>
                </a:solidFill>
                <a:latin typeface="Arial"/>
                <a:cs typeface="Arial"/>
              </a:rPr>
              <a:t>BL-KKB: matching between couple and blocker</a:t>
            </a:r>
            <a:endParaRPr sz="2953" dirty="0">
              <a:latin typeface="Arial"/>
              <a:cs typeface="Arial"/>
            </a:endParaRPr>
          </a:p>
        </p:txBody>
      </p:sp>
    </p:spTree>
    <p:extLst>
      <p:ext uri="{BB962C8B-B14F-4D97-AF65-F5344CB8AC3E}">
        <p14:creationId xmlns:p14="http://schemas.microsoft.com/office/powerpoint/2010/main" val="72864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0FD1-4CFD-B64F-9C99-D0C20A5AB1AD}"/>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587AFF3F-08F9-5A49-B028-45886259F92D}"/>
              </a:ext>
            </a:extLst>
          </p:cNvPr>
          <p:cNvSpPr>
            <a:spLocks noGrp="1"/>
          </p:cNvSpPr>
          <p:nvPr>
            <p:ph idx="1"/>
          </p:nvPr>
        </p:nvSpPr>
        <p:spPr>
          <a:xfrm>
            <a:off x="838200" y="4451982"/>
            <a:ext cx="10221686" cy="2224315"/>
          </a:xfrm>
        </p:spPr>
        <p:txBody>
          <a:bodyPr/>
          <a:lstStyle/>
          <a:p>
            <a:r>
              <a:rPr lang="en-US" dirty="0"/>
              <a:t>Potential payoff is </a:t>
            </a:r>
            <a:r>
              <a:rPr lang="en-US" b="1" dirty="0">
                <a:solidFill>
                  <a:schemeClr val="accent1"/>
                </a:solidFill>
              </a:rPr>
              <a:t>$10</a:t>
            </a:r>
            <a:r>
              <a:rPr lang="en-US" dirty="0"/>
              <a:t>.  </a:t>
            </a:r>
          </a:p>
          <a:p>
            <a:r>
              <a:rPr lang="en-US" dirty="0"/>
              <a:t>If I think the probability of Romney winning is </a:t>
            </a:r>
            <a:r>
              <a:rPr lang="en-US" b="1" i="1" dirty="0">
                <a:solidFill>
                  <a:schemeClr val="accent1"/>
                </a:solidFill>
              </a:rPr>
              <a:t>p</a:t>
            </a:r>
            <a:r>
              <a:rPr lang="en-US" i="1" dirty="0"/>
              <a:t>, </a:t>
            </a:r>
            <a:r>
              <a:rPr lang="en-US" dirty="0"/>
              <a:t>I should </a:t>
            </a:r>
          </a:p>
          <a:p>
            <a:pPr lvl="1"/>
            <a:r>
              <a:rPr lang="en-US" b="1" dirty="0">
                <a:solidFill>
                  <a:srgbClr val="00B050"/>
                </a:solidFill>
              </a:rPr>
              <a:t>Buy</a:t>
            </a:r>
            <a:r>
              <a:rPr lang="en-US" dirty="0"/>
              <a:t> this security at any prices </a:t>
            </a:r>
            <a:r>
              <a:rPr lang="en-US" b="1" dirty="0">
                <a:solidFill>
                  <a:srgbClr val="00B050"/>
                </a:solidFill>
              </a:rPr>
              <a:t>less than $10 p</a:t>
            </a:r>
          </a:p>
          <a:p>
            <a:pPr lvl="1"/>
            <a:r>
              <a:rPr lang="en-US" b="1" dirty="0">
                <a:solidFill>
                  <a:srgbClr val="00B050"/>
                </a:solidFill>
              </a:rPr>
              <a:t>Sell</a:t>
            </a:r>
            <a:r>
              <a:rPr lang="en-US" dirty="0"/>
              <a:t> this security at any prices </a:t>
            </a:r>
            <a:r>
              <a:rPr lang="en-US" b="1" dirty="0">
                <a:solidFill>
                  <a:srgbClr val="00B050"/>
                </a:solidFill>
              </a:rPr>
              <a:t>greater than $10 p</a:t>
            </a:r>
          </a:p>
        </p:txBody>
      </p:sp>
      <p:pic>
        <p:nvPicPr>
          <p:cNvPr id="4" name="Picture 3">
            <a:extLst>
              <a:ext uri="{FF2B5EF4-FFF2-40B4-BE49-F238E27FC236}">
                <a16:creationId xmlns:a16="http://schemas.microsoft.com/office/drawing/2014/main" id="{F63B1296-66E9-5545-90EF-5BF8B29515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17793"/>
            <a:ext cx="12192000" cy="3036094"/>
          </a:xfrm>
          <a:prstGeom prst="rect">
            <a:avLst/>
          </a:prstGeom>
        </p:spPr>
      </p:pic>
      <p:sp>
        <p:nvSpPr>
          <p:cNvPr id="6" name="Rectangle 5">
            <a:extLst>
              <a:ext uri="{FF2B5EF4-FFF2-40B4-BE49-F238E27FC236}">
                <a16:creationId xmlns:a16="http://schemas.microsoft.com/office/drawing/2014/main" id="{8AA6191A-817E-6B40-98CD-B10DF542B805}"/>
              </a:ext>
            </a:extLst>
          </p:cNvPr>
          <p:cNvSpPr/>
          <p:nvPr/>
        </p:nvSpPr>
        <p:spPr>
          <a:xfrm>
            <a:off x="2056931" y="6334780"/>
            <a:ext cx="7577459" cy="523220"/>
          </a:xfrm>
          <a:prstGeom prst="rect">
            <a:avLst/>
          </a:prstGeom>
        </p:spPr>
        <p:txBody>
          <a:bodyPr wrap="none">
            <a:spAutoFit/>
          </a:bodyPr>
          <a:lstStyle/>
          <a:p>
            <a:r>
              <a:rPr lang="en-US" sz="2800" b="1" spc="-5" dirty="0">
                <a:solidFill>
                  <a:srgbClr val="000080"/>
                </a:solidFill>
                <a:latin typeface="Times New Roman"/>
                <a:cs typeface="Times New Roman"/>
              </a:rPr>
              <a:t>Price measures the </a:t>
            </a:r>
            <a:r>
              <a:rPr lang="en-US" sz="2800" b="1" spc="-20" dirty="0">
                <a:solidFill>
                  <a:srgbClr val="000080"/>
                </a:solidFill>
                <a:latin typeface="Times New Roman"/>
                <a:cs typeface="Times New Roman"/>
              </a:rPr>
              <a:t>population’s </a:t>
            </a:r>
            <a:r>
              <a:rPr lang="en-US" sz="2800" b="1" spc="-5" dirty="0">
                <a:solidFill>
                  <a:srgbClr val="000080"/>
                </a:solidFill>
                <a:latin typeface="Times New Roman"/>
                <a:cs typeface="Times New Roman"/>
              </a:rPr>
              <a:t>collective</a:t>
            </a:r>
            <a:r>
              <a:rPr lang="en-US" sz="2800" b="1" spc="30" dirty="0">
                <a:solidFill>
                  <a:srgbClr val="000080"/>
                </a:solidFill>
                <a:latin typeface="Times New Roman"/>
                <a:cs typeface="Times New Roman"/>
              </a:rPr>
              <a:t> </a:t>
            </a:r>
            <a:r>
              <a:rPr lang="en-US" sz="2800" b="1" spc="-5" dirty="0">
                <a:solidFill>
                  <a:srgbClr val="000080"/>
                </a:solidFill>
                <a:latin typeface="Times New Roman"/>
                <a:cs typeface="Times New Roman"/>
              </a:rPr>
              <a:t>beliefs</a:t>
            </a:r>
            <a:endParaRPr lang="en-US" sz="2800" b="1" dirty="0"/>
          </a:p>
        </p:txBody>
      </p:sp>
      <p:sp>
        <p:nvSpPr>
          <p:cNvPr id="7" name="object 6">
            <a:extLst>
              <a:ext uri="{FF2B5EF4-FFF2-40B4-BE49-F238E27FC236}">
                <a16:creationId xmlns:a16="http://schemas.microsoft.com/office/drawing/2014/main" id="{1781F236-ECA3-5D4F-A8DC-840C9E07873B}"/>
              </a:ext>
            </a:extLst>
          </p:cNvPr>
          <p:cNvSpPr/>
          <p:nvPr/>
        </p:nvSpPr>
        <p:spPr>
          <a:xfrm>
            <a:off x="8090044" y="2274999"/>
            <a:ext cx="1696745" cy="762000"/>
          </a:xfrm>
          <a:custGeom>
            <a:avLst/>
            <a:gdLst/>
            <a:ahLst/>
            <a:cxnLst/>
            <a:rect l="l" t="t" r="r" b="b"/>
            <a:pathLst>
              <a:path w="1295400" h="762000">
                <a:moveTo>
                  <a:pt x="0" y="380999"/>
                </a:moveTo>
                <a:lnTo>
                  <a:pt x="2968" y="333208"/>
                </a:lnTo>
                <a:lnTo>
                  <a:pt x="11636" y="287187"/>
                </a:lnTo>
                <a:lnTo>
                  <a:pt x="25645" y="243296"/>
                </a:lnTo>
                <a:lnTo>
                  <a:pt x="44640" y="201890"/>
                </a:lnTo>
                <a:lnTo>
                  <a:pt x="68262" y="163326"/>
                </a:lnTo>
                <a:lnTo>
                  <a:pt x="96155" y="127962"/>
                </a:lnTo>
                <a:lnTo>
                  <a:pt x="127962" y="96155"/>
                </a:lnTo>
                <a:lnTo>
                  <a:pt x="163326" y="68262"/>
                </a:lnTo>
                <a:lnTo>
                  <a:pt x="201889" y="44640"/>
                </a:lnTo>
                <a:lnTo>
                  <a:pt x="243295" y="25645"/>
                </a:lnTo>
                <a:lnTo>
                  <a:pt x="287187" y="11636"/>
                </a:lnTo>
                <a:lnTo>
                  <a:pt x="333208" y="2968"/>
                </a:lnTo>
                <a:lnTo>
                  <a:pt x="380999" y="0"/>
                </a:lnTo>
                <a:lnTo>
                  <a:pt x="914399" y="0"/>
                </a:lnTo>
                <a:lnTo>
                  <a:pt x="962191" y="2968"/>
                </a:lnTo>
                <a:lnTo>
                  <a:pt x="1008212" y="11636"/>
                </a:lnTo>
                <a:lnTo>
                  <a:pt x="1052104" y="25645"/>
                </a:lnTo>
                <a:lnTo>
                  <a:pt x="1093510" y="44640"/>
                </a:lnTo>
                <a:lnTo>
                  <a:pt x="1132073" y="68262"/>
                </a:lnTo>
                <a:lnTo>
                  <a:pt x="1167437" y="96155"/>
                </a:lnTo>
                <a:lnTo>
                  <a:pt x="1199244" y="127962"/>
                </a:lnTo>
                <a:lnTo>
                  <a:pt x="1227137" y="163326"/>
                </a:lnTo>
                <a:lnTo>
                  <a:pt x="1250759" y="201890"/>
                </a:lnTo>
                <a:lnTo>
                  <a:pt x="1269754" y="243296"/>
                </a:lnTo>
                <a:lnTo>
                  <a:pt x="1283763" y="287187"/>
                </a:lnTo>
                <a:lnTo>
                  <a:pt x="1292431" y="333208"/>
                </a:lnTo>
                <a:lnTo>
                  <a:pt x="1295399" y="380999"/>
                </a:lnTo>
                <a:lnTo>
                  <a:pt x="1292431" y="428791"/>
                </a:lnTo>
                <a:lnTo>
                  <a:pt x="1283763" y="474812"/>
                </a:lnTo>
                <a:lnTo>
                  <a:pt x="1269754" y="518704"/>
                </a:lnTo>
                <a:lnTo>
                  <a:pt x="1250759" y="560110"/>
                </a:lnTo>
                <a:lnTo>
                  <a:pt x="1227137" y="598673"/>
                </a:lnTo>
                <a:lnTo>
                  <a:pt x="1199244" y="634037"/>
                </a:lnTo>
                <a:lnTo>
                  <a:pt x="1167437" y="665844"/>
                </a:lnTo>
                <a:lnTo>
                  <a:pt x="1132073" y="693737"/>
                </a:lnTo>
                <a:lnTo>
                  <a:pt x="1093510" y="717359"/>
                </a:lnTo>
                <a:lnTo>
                  <a:pt x="1052104" y="736354"/>
                </a:lnTo>
                <a:lnTo>
                  <a:pt x="1008212" y="750363"/>
                </a:lnTo>
                <a:lnTo>
                  <a:pt x="962191" y="759031"/>
                </a:lnTo>
                <a:lnTo>
                  <a:pt x="914399" y="761999"/>
                </a:lnTo>
                <a:lnTo>
                  <a:pt x="380999" y="761999"/>
                </a:lnTo>
                <a:lnTo>
                  <a:pt x="333208" y="759031"/>
                </a:lnTo>
                <a:lnTo>
                  <a:pt x="287187" y="750363"/>
                </a:lnTo>
                <a:lnTo>
                  <a:pt x="243295" y="736354"/>
                </a:lnTo>
                <a:lnTo>
                  <a:pt x="201889" y="717359"/>
                </a:lnTo>
                <a:lnTo>
                  <a:pt x="163326" y="693737"/>
                </a:lnTo>
                <a:lnTo>
                  <a:pt x="127962" y="665844"/>
                </a:lnTo>
                <a:lnTo>
                  <a:pt x="96155" y="634037"/>
                </a:lnTo>
                <a:lnTo>
                  <a:pt x="68262" y="598673"/>
                </a:lnTo>
                <a:lnTo>
                  <a:pt x="44640" y="560110"/>
                </a:lnTo>
                <a:lnTo>
                  <a:pt x="25645" y="518704"/>
                </a:lnTo>
                <a:lnTo>
                  <a:pt x="11636" y="474812"/>
                </a:lnTo>
                <a:lnTo>
                  <a:pt x="2968" y="428791"/>
                </a:lnTo>
                <a:lnTo>
                  <a:pt x="0" y="380999"/>
                </a:lnTo>
                <a:close/>
              </a:path>
            </a:pathLst>
          </a:custGeom>
          <a:ln w="31749">
            <a:solidFill>
              <a:srgbClr val="941100"/>
            </a:solidFill>
          </a:ln>
        </p:spPr>
        <p:txBody>
          <a:bodyPr wrap="square" lIns="0" tIns="0" rIns="0" bIns="0" rtlCol="0"/>
          <a:lstStyle/>
          <a:p>
            <a:endParaRPr/>
          </a:p>
        </p:txBody>
      </p:sp>
      <p:sp>
        <p:nvSpPr>
          <p:cNvPr id="8" name="object 7">
            <a:extLst>
              <a:ext uri="{FF2B5EF4-FFF2-40B4-BE49-F238E27FC236}">
                <a16:creationId xmlns:a16="http://schemas.microsoft.com/office/drawing/2014/main" id="{6762D3A4-826F-314E-92D3-7F7A7D90AEB5}"/>
              </a:ext>
            </a:extLst>
          </p:cNvPr>
          <p:cNvSpPr/>
          <p:nvPr/>
        </p:nvSpPr>
        <p:spPr>
          <a:xfrm>
            <a:off x="4765009" y="2168225"/>
            <a:ext cx="1696745" cy="457200"/>
          </a:xfrm>
          <a:custGeom>
            <a:avLst/>
            <a:gdLst/>
            <a:ahLst/>
            <a:cxnLst/>
            <a:rect l="l" t="t" r="r" b="b"/>
            <a:pathLst>
              <a:path w="1371600" h="457200">
                <a:moveTo>
                  <a:pt x="0" y="228599"/>
                </a:moveTo>
                <a:lnTo>
                  <a:pt x="4644" y="182528"/>
                </a:lnTo>
                <a:lnTo>
                  <a:pt x="17964" y="139618"/>
                </a:lnTo>
                <a:lnTo>
                  <a:pt x="39041" y="100787"/>
                </a:lnTo>
                <a:lnTo>
                  <a:pt x="66955" y="66955"/>
                </a:lnTo>
                <a:lnTo>
                  <a:pt x="100787" y="39041"/>
                </a:lnTo>
                <a:lnTo>
                  <a:pt x="139618" y="17964"/>
                </a:lnTo>
                <a:lnTo>
                  <a:pt x="182529" y="4644"/>
                </a:lnTo>
                <a:lnTo>
                  <a:pt x="228599" y="0"/>
                </a:lnTo>
                <a:lnTo>
                  <a:pt x="1142999" y="0"/>
                </a:lnTo>
                <a:lnTo>
                  <a:pt x="1189070" y="4644"/>
                </a:lnTo>
                <a:lnTo>
                  <a:pt x="1231981" y="17964"/>
                </a:lnTo>
                <a:lnTo>
                  <a:pt x="1270812" y="39041"/>
                </a:lnTo>
                <a:lnTo>
                  <a:pt x="1304644" y="66955"/>
                </a:lnTo>
                <a:lnTo>
                  <a:pt x="1332558" y="100787"/>
                </a:lnTo>
                <a:lnTo>
                  <a:pt x="1353635" y="139618"/>
                </a:lnTo>
                <a:lnTo>
                  <a:pt x="1366955" y="182528"/>
                </a:lnTo>
                <a:lnTo>
                  <a:pt x="1371599" y="228599"/>
                </a:lnTo>
                <a:lnTo>
                  <a:pt x="1366955" y="274670"/>
                </a:lnTo>
                <a:lnTo>
                  <a:pt x="1353635" y="317581"/>
                </a:lnTo>
                <a:lnTo>
                  <a:pt x="1332558" y="356412"/>
                </a:lnTo>
                <a:lnTo>
                  <a:pt x="1304644" y="390244"/>
                </a:lnTo>
                <a:lnTo>
                  <a:pt x="1270812" y="418158"/>
                </a:lnTo>
                <a:lnTo>
                  <a:pt x="1231981" y="439235"/>
                </a:lnTo>
                <a:lnTo>
                  <a:pt x="1189070" y="452555"/>
                </a:lnTo>
                <a:lnTo>
                  <a:pt x="1142999" y="457199"/>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1749">
            <a:solidFill>
              <a:srgbClr val="941100"/>
            </a:solidFill>
          </a:ln>
        </p:spPr>
        <p:txBody>
          <a:bodyPr wrap="square" lIns="0" tIns="0" rIns="0" bIns="0" rtlCol="0"/>
          <a:lstStyle/>
          <a:p>
            <a:endParaRPr/>
          </a:p>
        </p:txBody>
      </p:sp>
      <p:sp>
        <p:nvSpPr>
          <p:cNvPr id="9" name="object 8">
            <a:extLst>
              <a:ext uri="{FF2B5EF4-FFF2-40B4-BE49-F238E27FC236}">
                <a16:creationId xmlns:a16="http://schemas.microsoft.com/office/drawing/2014/main" id="{B4761709-E8BC-C94F-972E-2F4861DF61BE}"/>
              </a:ext>
            </a:extLst>
          </p:cNvPr>
          <p:cNvSpPr/>
          <p:nvPr/>
        </p:nvSpPr>
        <p:spPr>
          <a:xfrm>
            <a:off x="6901408" y="2404114"/>
            <a:ext cx="508634" cy="1905"/>
          </a:xfrm>
          <a:custGeom>
            <a:avLst/>
            <a:gdLst/>
            <a:ahLst/>
            <a:cxnLst/>
            <a:rect l="l" t="t" r="r" b="b"/>
            <a:pathLst>
              <a:path w="508635" h="1905">
                <a:moveTo>
                  <a:pt x="0" y="0"/>
                </a:moveTo>
                <a:lnTo>
                  <a:pt x="508195" y="1511"/>
                </a:lnTo>
              </a:path>
            </a:pathLst>
          </a:custGeom>
          <a:ln w="22224">
            <a:solidFill>
              <a:srgbClr val="941100"/>
            </a:solidFill>
          </a:ln>
        </p:spPr>
        <p:txBody>
          <a:bodyPr wrap="square" lIns="0" tIns="0" rIns="0" bIns="0" rtlCol="0"/>
          <a:lstStyle/>
          <a:p>
            <a:endParaRPr/>
          </a:p>
        </p:txBody>
      </p:sp>
    </p:spTree>
    <p:extLst>
      <p:ext uri="{BB962C8B-B14F-4D97-AF65-F5344CB8AC3E}">
        <p14:creationId xmlns:p14="http://schemas.microsoft.com/office/powerpoint/2010/main" val="28735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C59-0CDD-7F4F-85B1-E1076F4F5342}"/>
              </a:ext>
            </a:extLst>
          </p:cNvPr>
          <p:cNvSpPr>
            <a:spLocks noGrp="1"/>
          </p:cNvSpPr>
          <p:nvPr>
            <p:ph type="title"/>
          </p:nvPr>
        </p:nvSpPr>
        <p:spPr>
          <a:xfrm>
            <a:off x="0" y="365125"/>
            <a:ext cx="12192000" cy="1325563"/>
          </a:xfrm>
        </p:spPr>
        <p:txBody>
          <a:bodyPr/>
          <a:lstStyle/>
          <a:p>
            <a:pPr algn="ctr"/>
            <a:r>
              <a:rPr lang="en-US" dirty="0"/>
              <a:t>Does the price converge to the collective beliefs?</a:t>
            </a:r>
          </a:p>
        </p:txBody>
      </p:sp>
      <p:sp>
        <p:nvSpPr>
          <p:cNvPr id="3" name="Content Placeholder 2">
            <a:extLst>
              <a:ext uri="{FF2B5EF4-FFF2-40B4-BE49-F238E27FC236}">
                <a16:creationId xmlns:a16="http://schemas.microsoft.com/office/drawing/2014/main" id="{B145DF33-0E7C-7D4E-B6E9-FE7139D2946A}"/>
              </a:ext>
            </a:extLst>
          </p:cNvPr>
          <p:cNvSpPr>
            <a:spLocks noGrp="1"/>
          </p:cNvSpPr>
          <p:nvPr>
            <p:ph idx="1"/>
          </p:nvPr>
        </p:nvSpPr>
        <p:spPr>
          <a:xfrm>
            <a:off x="838200" y="1825625"/>
            <a:ext cx="10515600" cy="4667250"/>
          </a:xfrm>
        </p:spPr>
        <p:txBody>
          <a:bodyPr>
            <a:normAutofit lnSpcReduction="10000"/>
          </a:bodyPr>
          <a:lstStyle/>
          <a:p>
            <a:r>
              <a:rPr lang="en-US" sz="2600" dirty="0"/>
              <a:t>Imagine the scenario:</a:t>
            </a:r>
          </a:p>
          <a:p>
            <a:pPr lvl="1"/>
            <a:r>
              <a:rPr lang="en-US" sz="2600" dirty="0"/>
              <a:t>Alice </a:t>
            </a:r>
          </a:p>
          <a:p>
            <a:pPr lvl="2"/>
            <a:r>
              <a:rPr lang="en-US" sz="2600" dirty="0"/>
              <a:t>believes the event won’t happen (p=0) </a:t>
            </a:r>
          </a:p>
          <a:p>
            <a:pPr lvl="2"/>
            <a:r>
              <a:rPr lang="en-US" sz="2600" dirty="0"/>
              <a:t>very stubborn</a:t>
            </a:r>
          </a:p>
          <a:p>
            <a:pPr lvl="2"/>
            <a:r>
              <a:rPr lang="en-US" sz="2600" dirty="0"/>
              <a:t>very rich with unlimited amount of money</a:t>
            </a:r>
          </a:p>
          <a:p>
            <a:pPr lvl="1"/>
            <a:endParaRPr lang="en-US" sz="2600" dirty="0"/>
          </a:p>
          <a:p>
            <a:pPr lvl="1"/>
            <a:r>
              <a:rPr lang="en-US" sz="2600" dirty="0"/>
              <a:t>Bob</a:t>
            </a:r>
          </a:p>
          <a:p>
            <a:pPr lvl="2"/>
            <a:r>
              <a:rPr lang="en-US" sz="2600" dirty="0"/>
              <a:t>believes the event will definitely happen (p=1) </a:t>
            </a:r>
          </a:p>
          <a:p>
            <a:pPr lvl="2"/>
            <a:r>
              <a:rPr lang="en-US" sz="2600" dirty="0"/>
              <a:t>very stubborn</a:t>
            </a:r>
          </a:p>
          <a:p>
            <a:pPr lvl="2"/>
            <a:r>
              <a:rPr lang="en-US" sz="2600" dirty="0"/>
              <a:t>very rich with unlimited amount of money</a:t>
            </a:r>
          </a:p>
          <a:p>
            <a:pPr marL="914400" lvl="2" indent="0">
              <a:buNone/>
            </a:pPr>
            <a:endParaRPr lang="en-US" dirty="0"/>
          </a:p>
          <a:p>
            <a:r>
              <a:rPr lang="en-US" dirty="0"/>
              <a:t>The price will just fluctuate between the two extremes</a:t>
            </a:r>
          </a:p>
        </p:txBody>
      </p:sp>
    </p:spTree>
    <p:extLst>
      <p:ext uri="{BB962C8B-B14F-4D97-AF65-F5344CB8AC3E}">
        <p14:creationId xmlns:p14="http://schemas.microsoft.com/office/powerpoint/2010/main" val="104341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8AD-723F-8249-A8E4-665CEF4682DB}"/>
              </a:ext>
            </a:extLst>
          </p:cNvPr>
          <p:cNvSpPr>
            <a:spLocks noGrp="1"/>
          </p:cNvSpPr>
          <p:nvPr>
            <p:ph type="title"/>
          </p:nvPr>
        </p:nvSpPr>
        <p:spPr/>
        <p:txBody>
          <a:bodyPr/>
          <a:lstStyle/>
          <a:p>
            <a:r>
              <a:rPr lang="en-US" dirty="0"/>
              <a:t>So how good are the predictions?</a:t>
            </a:r>
          </a:p>
        </p:txBody>
      </p:sp>
      <p:sp>
        <p:nvSpPr>
          <p:cNvPr id="3" name="Content Placeholder 2">
            <a:extLst>
              <a:ext uri="{FF2B5EF4-FFF2-40B4-BE49-F238E27FC236}">
                <a16:creationId xmlns:a16="http://schemas.microsoft.com/office/drawing/2014/main" id="{19816F1E-567F-CD4D-8A82-9F2F3996D9F3}"/>
              </a:ext>
            </a:extLst>
          </p:cNvPr>
          <p:cNvSpPr>
            <a:spLocks noGrp="1"/>
          </p:cNvSpPr>
          <p:nvPr>
            <p:ph idx="1"/>
          </p:nvPr>
        </p:nvSpPr>
        <p:spPr>
          <a:xfrm>
            <a:off x="838199" y="1825624"/>
            <a:ext cx="11049001" cy="5119186"/>
          </a:xfrm>
        </p:spPr>
        <p:txBody>
          <a:bodyPr>
            <a:normAutofit fontScale="70000" lnSpcReduction="20000"/>
          </a:bodyPr>
          <a:lstStyle/>
          <a:p>
            <a:pPr marL="355600" indent="-342900">
              <a:lnSpc>
                <a:spcPct val="100000"/>
              </a:lnSpc>
              <a:spcBef>
                <a:spcPts val="1019"/>
              </a:spcBef>
              <a:buSzPct val="93750"/>
              <a:tabLst>
                <a:tab pos="354965" algn="l"/>
                <a:tab pos="355600" algn="l"/>
              </a:tabLst>
            </a:pPr>
            <a:r>
              <a:rPr lang="en-US" sz="3800" spc="-5" dirty="0">
                <a:latin typeface="Calibri" panose="020F0502020204030204" pitchFamily="34" charset="0"/>
                <a:cs typeface="Calibri" panose="020F0502020204030204" pitchFamily="34" charset="0"/>
              </a:rPr>
              <a:t>In practice…</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Election markets beat data </a:t>
            </a:r>
            <a:r>
              <a:rPr lang="en-US" sz="3800" dirty="0">
                <a:latin typeface="Calibri" panose="020F0502020204030204" pitchFamily="34" charset="0"/>
                <a:cs typeface="Calibri" panose="020F0502020204030204" pitchFamily="34" charset="0"/>
              </a:rPr>
              <a:t>from </a:t>
            </a:r>
            <a:r>
              <a:rPr lang="en-US" sz="3800" spc="-5" dirty="0">
                <a:latin typeface="Calibri" panose="020F0502020204030204" pitchFamily="34" charset="0"/>
                <a:cs typeface="Calibri" panose="020F0502020204030204" pitchFamily="34" charset="0"/>
              </a:rPr>
              <a:t>polls</a:t>
            </a:r>
            <a:r>
              <a:rPr lang="en-US" sz="3800" spc="-2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(BR02)</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Oscar markets beat expert columnists </a:t>
            </a:r>
            <a:r>
              <a:rPr lang="en-US" sz="3800" dirty="0">
                <a:latin typeface="Calibri" panose="020F0502020204030204" pitchFamily="34" charset="0"/>
                <a:cs typeface="Calibri" panose="020F0502020204030204" pitchFamily="34" charset="0"/>
              </a:rPr>
              <a:t>(PGN01)</a:t>
            </a:r>
          </a:p>
          <a:p>
            <a:pPr marL="755650" lvl="1"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HP </a:t>
            </a:r>
            <a:r>
              <a:rPr lang="en-US" sz="3800" spc="-5" dirty="0">
                <a:latin typeface="Calibri" panose="020F0502020204030204" pitchFamily="34" charset="0"/>
                <a:cs typeface="Calibri" panose="020F0502020204030204" pitchFamily="34" charset="0"/>
              </a:rPr>
              <a:t>internal markets beat sales forecasts</a:t>
            </a:r>
            <a:r>
              <a:rPr lang="en-US" sz="3800" spc="-125" dirty="0">
                <a:latin typeface="Calibri" panose="020F0502020204030204" pitchFamily="34" charset="0"/>
                <a:cs typeface="Calibri" panose="020F0502020204030204" pitchFamily="34" charset="0"/>
              </a:rPr>
              <a:t> </a:t>
            </a:r>
            <a:r>
              <a:rPr lang="en-US" sz="3800" dirty="0">
                <a:latin typeface="Calibri" panose="020F0502020204030204" pitchFamily="34" charset="0"/>
                <a:cs typeface="Calibri" panose="020F0502020204030204" pitchFamily="34" charset="0"/>
              </a:rPr>
              <a:t>(P00)</a:t>
            </a: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Racetrack </a:t>
            </a:r>
            <a:r>
              <a:rPr lang="en-US" sz="3800" dirty="0">
                <a:latin typeface="Calibri" panose="020F0502020204030204" pitchFamily="34" charset="0"/>
                <a:cs typeface="Calibri" panose="020F0502020204030204" pitchFamily="34" charset="0"/>
              </a:rPr>
              <a:t>odds </a:t>
            </a:r>
            <a:r>
              <a:rPr lang="en-US" sz="3800" spc="-5" dirty="0">
                <a:latin typeface="Calibri" panose="020F0502020204030204" pitchFamily="34" charset="0"/>
                <a:cs typeface="Calibri" panose="020F0502020204030204" pitchFamily="34" charset="0"/>
              </a:rPr>
              <a:t>beat experts </a:t>
            </a:r>
            <a:r>
              <a:rPr lang="en-US" sz="3800" dirty="0">
                <a:latin typeface="Calibri" panose="020F0502020204030204" pitchFamily="34" charset="0"/>
                <a:cs typeface="Calibri" panose="020F0502020204030204" pitchFamily="34" charset="0"/>
              </a:rPr>
              <a:t>(F79)</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and many</a:t>
            </a:r>
            <a:r>
              <a:rPr lang="en-US" sz="380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more</a:t>
            </a:r>
          </a:p>
          <a:p>
            <a:pPr marL="755650" lvl="1" indent="-285750">
              <a:lnSpc>
                <a:spcPct val="100000"/>
              </a:lnSpc>
              <a:spcBef>
                <a:spcPts val="960"/>
              </a:spcBef>
              <a:buSzPct val="93750"/>
              <a:buFont typeface="Lucida Sans Unicode"/>
              <a:buChar char="-"/>
              <a:tabLst>
                <a:tab pos="755650" algn="l"/>
              </a:tabLst>
            </a:pPr>
            <a:endParaRPr lang="en-US" sz="3800" spc="-5" dirty="0">
              <a:latin typeface="Calibri" panose="020F0502020204030204" pitchFamily="34" charset="0"/>
              <a:cs typeface="Calibri" panose="020F0502020204030204" pitchFamily="34" charset="0"/>
            </a:endParaRPr>
          </a:p>
          <a:p>
            <a:pPr marL="298450"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In theory… </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Under certain assumptions, prices </a:t>
            </a:r>
            <a:r>
              <a:rPr lang="en-US" sz="3800" spc="-10" dirty="0">
                <a:latin typeface="Calibri" panose="020F0502020204030204" pitchFamily="34" charset="0"/>
                <a:cs typeface="Calibri" panose="020F0502020204030204" pitchFamily="34" charset="0"/>
              </a:rPr>
              <a:t>converge </a:t>
            </a:r>
            <a:r>
              <a:rPr lang="en-US" sz="3800" spc="-5" dirty="0">
                <a:latin typeface="Calibri" panose="020F0502020204030204" pitchFamily="34" charset="0"/>
                <a:cs typeface="Calibri" panose="020F0502020204030204" pitchFamily="34" charset="0"/>
              </a:rPr>
              <a:t>and  reflect the traders’ collective</a:t>
            </a:r>
            <a:r>
              <a:rPr lang="en-US" sz="3800" spc="-24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knowledge</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Proposing human behavior models to explain the real-world behavior</a:t>
            </a:r>
            <a:endParaRPr lang="en-US" sz="3800" dirty="0">
              <a:latin typeface="Calibri" panose="020F0502020204030204" pitchFamily="34" charset="0"/>
              <a:cs typeface="Calibri" panose="020F0502020204030204" pitchFamily="34" charset="0"/>
            </a:endParaRPr>
          </a:p>
          <a:p>
            <a:pPr lvl="1"/>
            <a:endParaRPr lang="en-US" dirty="0"/>
          </a:p>
        </p:txBody>
      </p:sp>
    </p:spTree>
    <p:extLst>
      <p:ext uri="{BB962C8B-B14F-4D97-AF65-F5344CB8AC3E}">
        <p14:creationId xmlns:p14="http://schemas.microsoft.com/office/powerpoint/2010/main" val="22895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spTree>
    <p:extLst>
      <p:ext uri="{BB962C8B-B14F-4D97-AF65-F5344CB8AC3E}">
        <p14:creationId xmlns:p14="http://schemas.microsoft.com/office/powerpoint/2010/main" val="420300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pic>
        <p:nvPicPr>
          <p:cNvPr id="5" name="Picture 4">
            <a:extLst>
              <a:ext uri="{FF2B5EF4-FFF2-40B4-BE49-F238E27FC236}">
                <a16:creationId xmlns:a16="http://schemas.microsoft.com/office/drawing/2014/main" id="{506B913A-4DB5-8846-AA31-F117C08C2A4E}"/>
              </a:ext>
            </a:extLst>
          </p:cNvPr>
          <p:cNvPicPr>
            <a:picLocks noChangeAspect="1"/>
          </p:cNvPicPr>
          <p:nvPr/>
        </p:nvPicPr>
        <p:blipFill>
          <a:blip r:embed="rId3"/>
          <a:stretch>
            <a:fillRect/>
          </a:stretch>
        </p:blipFill>
        <p:spPr>
          <a:xfrm>
            <a:off x="2194127" y="2444879"/>
            <a:ext cx="4889579" cy="4408770"/>
          </a:xfrm>
          <a:prstGeom prst="rect">
            <a:avLst/>
          </a:prstGeom>
        </p:spPr>
      </p:pic>
    </p:spTree>
    <p:extLst>
      <p:ext uri="{BB962C8B-B14F-4D97-AF65-F5344CB8AC3E}">
        <p14:creationId xmlns:p14="http://schemas.microsoft.com/office/powerpoint/2010/main" val="22236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EFE6-C991-8841-9F61-6096E484C209}"/>
              </a:ext>
            </a:extLst>
          </p:cNvPr>
          <p:cNvSpPr>
            <a:spLocks noGrp="1"/>
          </p:cNvSpPr>
          <p:nvPr>
            <p:ph type="title"/>
          </p:nvPr>
        </p:nvSpPr>
        <p:spPr/>
        <p:txBody>
          <a:bodyPr/>
          <a:lstStyle/>
          <a:p>
            <a:r>
              <a:rPr lang="en-US" dirty="0"/>
              <a:t>Requirements of Assignment 1</a:t>
            </a:r>
          </a:p>
        </p:txBody>
      </p:sp>
      <p:sp>
        <p:nvSpPr>
          <p:cNvPr id="3" name="Content Placeholder 2">
            <a:extLst>
              <a:ext uri="{FF2B5EF4-FFF2-40B4-BE49-F238E27FC236}">
                <a16:creationId xmlns:a16="http://schemas.microsoft.com/office/drawing/2014/main" id="{64E593E1-9145-8B40-9705-E4C18AC730D4}"/>
              </a:ext>
            </a:extLst>
          </p:cNvPr>
          <p:cNvSpPr>
            <a:spLocks noGrp="1"/>
          </p:cNvSpPr>
          <p:nvPr>
            <p:ph idx="1"/>
          </p:nvPr>
        </p:nvSpPr>
        <p:spPr>
          <a:xfrm>
            <a:off x="6734285" y="2482231"/>
            <a:ext cx="5282724" cy="1893538"/>
          </a:xfrm>
        </p:spPr>
        <p:txBody>
          <a:bodyPr>
            <a:normAutofit/>
          </a:bodyPr>
          <a:lstStyle/>
          <a:p>
            <a:pPr marL="514350" indent="-514350">
              <a:buAutoNum type="arabicPeriod"/>
            </a:pPr>
            <a:r>
              <a:rPr lang="en-US" sz="2400" dirty="0"/>
              <a:t>Proof that you have done it</a:t>
            </a:r>
          </a:p>
          <a:p>
            <a:pPr marL="514350" indent="-514350">
              <a:buAutoNum type="arabicPeriod"/>
            </a:pPr>
            <a:r>
              <a:rPr lang="en-US" sz="2400" dirty="0"/>
              <a:t>Estimate hourly wage</a:t>
            </a:r>
          </a:p>
          <a:p>
            <a:pPr marL="514350" indent="-514350">
              <a:buAutoNum type="arabicPeriod"/>
            </a:pPr>
            <a:r>
              <a:rPr lang="en-US" sz="2400" dirty="0"/>
              <a:t>How should the requester improve?</a:t>
            </a:r>
          </a:p>
          <a:p>
            <a:pPr marL="514350" indent="-514350">
              <a:buAutoNum type="arabicPeriod"/>
            </a:pPr>
            <a:r>
              <a:rPr lang="en-US" sz="2400" dirty="0"/>
              <a:t>How should the platform improve?</a:t>
            </a:r>
          </a:p>
        </p:txBody>
      </p:sp>
      <p:pic>
        <p:nvPicPr>
          <p:cNvPr id="4" name="Picture 3">
            <a:extLst>
              <a:ext uri="{FF2B5EF4-FFF2-40B4-BE49-F238E27FC236}">
                <a16:creationId xmlns:a16="http://schemas.microsoft.com/office/drawing/2014/main" id="{045E833B-A7C9-8243-864C-8FCECB9546D6}"/>
              </a:ext>
            </a:extLst>
          </p:cNvPr>
          <p:cNvPicPr>
            <a:picLocks noChangeAspect="1"/>
          </p:cNvPicPr>
          <p:nvPr/>
        </p:nvPicPr>
        <p:blipFill>
          <a:blip r:embed="rId3"/>
          <a:stretch>
            <a:fillRect/>
          </a:stretch>
        </p:blipFill>
        <p:spPr>
          <a:xfrm>
            <a:off x="838200" y="1856662"/>
            <a:ext cx="5537792" cy="3144675"/>
          </a:xfrm>
          <a:prstGeom prst="rect">
            <a:avLst/>
          </a:prstGeom>
        </p:spPr>
      </p:pic>
      <p:sp>
        <p:nvSpPr>
          <p:cNvPr id="5" name="Content Placeholder 2">
            <a:extLst>
              <a:ext uri="{FF2B5EF4-FFF2-40B4-BE49-F238E27FC236}">
                <a16:creationId xmlns:a16="http://schemas.microsoft.com/office/drawing/2014/main" id="{4C9FC60A-A9DF-744B-BC44-AA7552D1A6C4}"/>
              </a:ext>
            </a:extLst>
          </p:cNvPr>
          <p:cNvSpPr txBox="1">
            <a:spLocks/>
          </p:cNvSpPr>
          <p:nvPr/>
        </p:nvSpPr>
        <p:spPr>
          <a:xfrm>
            <a:off x="575834" y="5532437"/>
            <a:ext cx="11441175" cy="13255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chemeClr val="accent1"/>
                </a:solidFill>
              </a:rPr>
              <a:t>Getting a worker account </a:t>
            </a:r>
            <a:r>
              <a:rPr lang="en-US" sz="2400" dirty="0"/>
              <a:t>is probably the most challenging part of this assignment.</a:t>
            </a:r>
          </a:p>
          <a:p>
            <a:pPr marL="0" indent="0">
              <a:buNone/>
            </a:pPr>
            <a:r>
              <a:rPr lang="en-US" sz="2400" dirty="0"/>
              <a:t>Please start early.  Let me know if there are any issues.</a:t>
            </a:r>
          </a:p>
          <a:p>
            <a:pPr marL="0" indent="0">
              <a:buNone/>
            </a:pPr>
            <a:r>
              <a:rPr lang="en-US" sz="2400" dirty="0"/>
              <a:t>There will be no extensions if the issues are brought up right before the deadline.</a:t>
            </a:r>
          </a:p>
        </p:txBody>
      </p:sp>
    </p:spTree>
    <p:extLst>
      <p:ext uri="{BB962C8B-B14F-4D97-AF65-F5344CB8AC3E}">
        <p14:creationId xmlns:p14="http://schemas.microsoft.com/office/powerpoint/2010/main" val="269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0D11-D33D-FB41-B8ED-EB3CD662F65F}"/>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6F25FAB6-0928-B246-A3F3-172447BE05A6}"/>
              </a:ext>
            </a:extLst>
          </p:cNvPr>
          <p:cNvSpPr>
            <a:spLocks noGrp="1"/>
          </p:cNvSpPr>
          <p:nvPr>
            <p:ph idx="1"/>
          </p:nvPr>
        </p:nvSpPr>
        <p:spPr/>
        <p:txBody>
          <a:bodyPr/>
          <a:lstStyle/>
          <a:p>
            <a:r>
              <a:rPr lang="en-US" dirty="0"/>
              <a:t>Amazon Mechanical Turk - Artificial Artificial Intelligence</a:t>
            </a:r>
          </a:p>
        </p:txBody>
      </p:sp>
      <p:pic>
        <p:nvPicPr>
          <p:cNvPr id="4" name="Picture 3">
            <a:extLst>
              <a:ext uri="{FF2B5EF4-FFF2-40B4-BE49-F238E27FC236}">
                <a16:creationId xmlns:a16="http://schemas.microsoft.com/office/drawing/2014/main" id="{B3188178-DF0D-5D41-8A41-5C6EB412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0260" y="2468377"/>
            <a:ext cx="10484628" cy="9576306"/>
          </a:xfrm>
          <a:prstGeom prst="rect">
            <a:avLst/>
          </a:prstGeom>
        </p:spPr>
      </p:pic>
    </p:spTree>
    <p:extLst>
      <p:ext uri="{BB962C8B-B14F-4D97-AF65-F5344CB8AC3E}">
        <p14:creationId xmlns:p14="http://schemas.microsoft.com/office/powerpoint/2010/main" val="477092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F70A-5D01-EB47-B11C-3FF41229FF0C}"/>
              </a:ext>
            </a:extLst>
          </p:cNvPr>
          <p:cNvSpPr>
            <a:spLocks noGrp="1"/>
          </p:cNvSpPr>
          <p:nvPr>
            <p:ph type="title"/>
          </p:nvPr>
        </p:nvSpPr>
        <p:spPr/>
        <p:txBody>
          <a:bodyPr/>
          <a:lstStyle/>
          <a:p>
            <a:r>
              <a:rPr lang="en-US" dirty="0"/>
              <a:t>Crowdsourcing Markets</a:t>
            </a:r>
          </a:p>
        </p:txBody>
      </p:sp>
      <p:sp>
        <p:nvSpPr>
          <p:cNvPr id="3" name="Content Placeholder 2">
            <a:extLst>
              <a:ext uri="{FF2B5EF4-FFF2-40B4-BE49-F238E27FC236}">
                <a16:creationId xmlns:a16="http://schemas.microsoft.com/office/drawing/2014/main" id="{4B150464-BA99-254C-92BC-406115E75345}"/>
              </a:ext>
            </a:extLst>
          </p:cNvPr>
          <p:cNvSpPr>
            <a:spLocks noGrp="1"/>
          </p:cNvSpPr>
          <p:nvPr>
            <p:ph idx="1"/>
          </p:nvPr>
        </p:nvSpPr>
        <p:spPr>
          <a:xfrm>
            <a:off x="838200" y="1825625"/>
            <a:ext cx="11153172" cy="4351338"/>
          </a:xfrm>
        </p:spPr>
        <p:txBody>
          <a:bodyPr/>
          <a:lstStyle/>
          <a:p>
            <a:r>
              <a:rPr lang="en-US" dirty="0"/>
              <a:t>A general-purpose platform for all kinds of applications</a:t>
            </a:r>
          </a:p>
          <a:p>
            <a:pPr lvl="1"/>
            <a:r>
              <a:rPr lang="en-US" dirty="0"/>
              <a:t>Mainly used to engage a crowd, and you can build you applications on top of it</a:t>
            </a:r>
          </a:p>
          <a:p>
            <a:pPr lvl="1"/>
            <a:r>
              <a:rPr lang="en-US" dirty="0"/>
              <a:t>In addition, it’s easier to design “payment” than to design “fun”</a:t>
            </a:r>
          </a:p>
        </p:txBody>
      </p:sp>
      <p:pic>
        <p:nvPicPr>
          <p:cNvPr id="4" name="Picture 3">
            <a:extLst>
              <a:ext uri="{FF2B5EF4-FFF2-40B4-BE49-F238E27FC236}">
                <a16:creationId xmlns:a16="http://schemas.microsoft.com/office/drawing/2014/main" id="{9E231374-B386-0745-B80C-17830C2157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814" y="3269729"/>
            <a:ext cx="3334473" cy="2707781"/>
          </a:xfrm>
          <a:prstGeom prst="rect">
            <a:avLst/>
          </a:prstGeom>
        </p:spPr>
      </p:pic>
      <p:pic>
        <p:nvPicPr>
          <p:cNvPr id="5" name="Picture 4">
            <a:extLst>
              <a:ext uri="{FF2B5EF4-FFF2-40B4-BE49-F238E27FC236}">
                <a16:creationId xmlns:a16="http://schemas.microsoft.com/office/drawing/2014/main" id="{3B449D29-AF6D-8442-BFB6-E59C6E5DBA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0658" y="3269729"/>
            <a:ext cx="1651692" cy="3385596"/>
          </a:xfrm>
          <a:prstGeom prst="rect">
            <a:avLst/>
          </a:prstGeom>
        </p:spPr>
      </p:pic>
      <p:pic>
        <p:nvPicPr>
          <p:cNvPr id="6" name="Picture 5">
            <a:extLst>
              <a:ext uri="{FF2B5EF4-FFF2-40B4-BE49-F238E27FC236}">
                <a16:creationId xmlns:a16="http://schemas.microsoft.com/office/drawing/2014/main" id="{9C21B713-278C-DC48-A5E7-12B84435C1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834" y="3859518"/>
            <a:ext cx="7828344" cy="2905564"/>
          </a:xfrm>
          <a:prstGeom prst="rect">
            <a:avLst/>
          </a:prstGeom>
        </p:spPr>
      </p:pic>
      <p:pic>
        <p:nvPicPr>
          <p:cNvPr id="7" name="Picture 6">
            <a:extLst>
              <a:ext uri="{FF2B5EF4-FFF2-40B4-BE49-F238E27FC236}">
                <a16:creationId xmlns:a16="http://schemas.microsoft.com/office/drawing/2014/main" id="{F1101FDC-A829-8D42-8C3F-F4BDF4F39C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3961" y="3322454"/>
            <a:ext cx="6469839" cy="2854509"/>
          </a:xfrm>
          <a:prstGeom prst="rect">
            <a:avLst/>
          </a:prstGeom>
        </p:spPr>
      </p:pic>
    </p:spTree>
    <p:extLst>
      <p:ext uri="{BB962C8B-B14F-4D97-AF65-F5344CB8AC3E}">
        <p14:creationId xmlns:p14="http://schemas.microsoft.com/office/powerpoint/2010/main" val="95398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AECF-8874-7D4D-BDB2-28ADAD50671F}"/>
              </a:ext>
            </a:extLst>
          </p:cNvPr>
          <p:cNvSpPr>
            <a:spLocks noGrp="1"/>
          </p:cNvSpPr>
          <p:nvPr>
            <p:ph type="title"/>
          </p:nvPr>
        </p:nvSpPr>
        <p:spPr/>
        <p:txBody>
          <a:bodyPr/>
          <a:lstStyle/>
          <a:p>
            <a:r>
              <a:rPr lang="en-US" dirty="0"/>
              <a:t>There are more….</a:t>
            </a:r>
          </a:p>
        </p:txBody>
      </p:sp>
      <p:sp>
        <p:nvSpPr>
          <p:cNvPr id="3" name="Text Placeholder 2">
            <a:extLst>
              <a:ext uri="{FF2B5EF4-FFF2-40B4-BE49-F238E27FC236}">
                <a16:creationId xmlns:a16="http://schemas.microsoft.com/office/drawing/2014/main" id="{B2AE18A8-5DFA-554D-99A3-1E5BEFD92D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1791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DE56-3392-3143-8908-0622705F4E82}"/>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4" descr="Foldit.jpg">
            <a:extLst>
              <a:ext uri="{FF2B5EF4-FFF2-40B4-BE49-F238E27FC236}">
                <a16:creationId xmlns:a16="http://schemas.microsoft.com/office/drawing/2014/main" id="{4EA2D3A1-5199-8543-A260-99A034CD64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664"/>
          <a:stretch/>
        </p:blipFill>
        <p:spPr>
          <a:xfrm>
            <a:off x="1909351" y="1599248"/>
            <a:ext cx="4862944" cy="3144299"/>
          </a:xfrm>
          <a:prstGeom prst="rect">
            <a:avLst/>
          </a:prstGeom>
        </p:spPr>
      </p:pic>
      <p:pic>
        <p:nvPicPr>
          <p:cNvPr id="5" name="Picture 4" descr="685-687-News-Feat---Human-computing-MH.jpg">
            <a:extLst>
              <a:ext uri="{FF2B5EF4-FFF2-40B4-BE49-F238E27FC236}">
                <a16:creationId xmlns:a16="http://schemas.microsoft.com/office/drawing/2014/main" id="{3D2978C7-ACE5-2947-BB03-2BF2FAB9F8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41476" y="2440304"/>
            <a:ext cx="1778566" cy="2303243"/>
          </a:xfrm>
          <a:prstGeom prst="rect">
            <a:avLst/>
          </a:prstGeom>
          <a:ln>
            <a:noFill/>
          </a:ln>
          <a:effectLst>
            <a:outerShdw blurRad="292100" dist="139700" dir="2700000" algn="tl" rotWithShape="0">
              <a:srgbClr val="333333">
                <a:alpha val="65000"/>
              </a:srgbClr>
            </a:outerShdw>
          </a:effectLst>
        </p:spPr>
      </p:pic>
      <p:pic>
        <p:nvPicPr>
          <p:cNvPr id="6" name="Picture 5" descr="foldit-nature-thumb.jpg">
            <a:extLst>
              <a:ext uri="{FF2B5EF4-FFF2-40B4-BE49-F238E27FC236}">
                <a16:creationId xmlns:a16="http://schemas.microsoft.com/office/drawing/2014/main" id="{B0E7A38C-58A8-8F46-98FE-78E145FC30F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30073" y="1599248"/>
            <a:ext cx="1778000" cy="22987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11D09A-0E29-4F4D-ACD4-398AC9E35B1D}"/>
              </a:ext>
            </a:extLst>
          </p:cNvPr>
          <p:cNvSpPr txBox="1"/>
          <p:nvPr/>
        </p:nvSpPr>
        <p:spPr>
          <a:xfrm>
            <a:off x="2537237" y="4815597"/>
            <a:ext cx="7117526" cy="523220"/>
          </a:xfrm>
          <a:prstGeom prst="rect">
            <a:avLst/>
          </a:prstGeom>
          <a:noFill/>
        </p:spPr>
        <p:txBody>
          <a:bodyPr wrap="none" rtlCol="0">
            <a:spAutoFit/>
          </a:bodyPr>
          <a:lstStyle/>
          <a:p>
            <a:r>
              <a:rPr lang="en-US" altLang="zh-CN" sz="2800" dirty="0" err="1">
                <a:latin typeface="Optima" panose="02000503060000020004" pitchFamily="2" charset="0"/>
                <a:cs typeface="Arial"/>
              </a:rPr>
              <a:t>FoldIt</a:t>
            </a:r>
            <a:r>
              <a:rPr lang="en-US" altLang="zh-CN" sz="2800" dirty="0">
                <a:latin typeface="Optima" panose="02000503060000020004" pitchFamily="2" charset="0"/>
                <a:cs typeface="Arial"/>
              </a:rPr>
              <a:t>: Online video game for protein folding</a:t>
            </a:r>
            <a:endParaRPr lang="en-US" sz="2800" dirty="0">
              <a:latin typeface="Optima" panose="02000503060000020004" pitchFamily="2" charset="0"/>
              <a:cs typeface="Arial"/>
            </a:endParaRPr>
          </a:p>
        </p:txBody>
      </p:sp>
      <p:sp>
        <p:nvSpPr>
          <p:cNvPr id="8" name="TextBox 7">
            <a:extLst>
              <a:ext uri="{FF2B5EF4-FFF2-40B4-BE49-F238E27FC236}">
                <a16:creationId xmlns:a16="http://schemas.microsoft.com/office/drawing/2014/main" id="{F0F3446B-3DE5-BD4F-81D4-7342526AAA9F}"/>
              </a:ext>
            </a:extLst>
          </p:cNvPr>
          <p:cNvSpPr txBox="1"/>
          <p:nvPr/>
        </p:nvSpPr>
        <p:spPr>
          <a:xfrm>
            <a:off x="1389888" y="6425716"/>
            <a:ext cx="9799985" cy="369332"/>
          </a:xfrm>
          <a:prstGeom prst="rect">
            <a:avLst/>
          </a:prstGeom>
          <a:noFill/>
        </p:spPr>
        <p:txBody>
          <a:bodyPr wrap="square" rtlCol="0">
            <a:spAutoFit/>
          </a:bodyPr>
          <a:lstStyle/>
          <a:p>
            <a:r>
              <a:rPr lang="en-US" dirty="0">
                <a:latin typeface="Optima" panose="02000503060000020004" pitchFamily="2" charset="0"/>
              </a:rPr>
              <a:t>Cooper et al. </a:t>
            </a:r>
            <a:r>
              <a:rPr lang="en-US" dirty="0">
                <a:latin typeface="Optima" panose="02000503060000020004" pitchFamily="2" charset="0"/>
                <a:hlinkClick r:id="rId6"/>
              </a:rPr>
              <a:t>Predicting Protein Structures with a Multiplayer Online Game</a:t>
            </a:r>
            <a:r>
              <a:rPr lang="en-US" dirty="0">
                <a:latin typeface="Optima" panose="02000503060000020004" pitchFamily="2" charset="0"/>
              </a:rPr>
              <a:t>. Nature, August 2010</a:t>
            </a:r>
            <a:endParaRPr lang="en-US" sz="2400" dirty="0">
              <a:latin typeface="Optima" panose="02000503060000020004" pitchFamily="2" charset="0"/>
              <a:cs typeface="Calibri"/>
            </a:endParaRPr>
          </a:p>
        </p:txBody>
      </p:sp>
      <p:sp>
        <p:nvSpPr>
          <p:cNvPr id="9" name="TextBox 8">
            <a:extLst>
              <a:ext uri="{FF2B5EF4-FFF2-40B4-BE49-F238E27FC236}">
                <a16:creationId xmlns:a16="http://schemas.microsoft.com/office/drawing/2014/main" id="{DFAC94BB-635F-2841-9597-DA540AE4B982}"/>
              </a:ext>
            </a:extLst>
          </p:cNvPr>
          <p:cNvSpPr txBox="1"/>
          <p:nvPr/>
        </p:nvSpPr>
        <p:spPr>
          <a:xfrm>
            <a:off x="1389888" y="5485227"/>
            <a:ext cx="8104911" cy="830997"/>
          </a:xfrm>
          <a:prstGeom prst="rect">
            <a:avLst/>
          </a:prstGeom>
          <a:noFill/>
        </p:spPr>
        <p:txBody>
          <a:bodyPr wrap="none" rtlCol="0">
            <a:spAutoFit/>
          </a:bodyPr>
          <a:lstStyle/>
          <a:p>
            <a:r>
              <a:rPr lang="en-US" sz="2400" b="1" dirty="0">
                <a:latin typeface="Optima" panose="02000503060000020004" pitchFamily="2" charset="0"/>
              </a:rPr>
              <a:t>2011: </a:t>
            </a:r>
            <a:r>
              <a:rPr lang="en-US" sz="2400" dirty="0">
                <a:latin typeface="Optima" panose="02000503060000020004" pitchFamily="2" charset="0"/>
              </a:rPr>
              <a:t>decipher the crystal structure of an AIDS-related virus</a:t>
            </a:r>
          </a:p>
          <a:p>
            <a:r>
              <a:rPr lang="en-US" sz="2400" b="1" dirty="0">
                <a:latin typeface="Optima" panose="02000503060000020004" pitchFamily="2" charset="0"/>
              </a:rPr>
              <a:t>2012: </a:t>
            </a:r>
            <a:r>
              <a:rPr lang="en-US" sz="2400" dirty="0">
                <a:latin typeface="Optima" panose="02000503060000020004" pitchFamily="2" charset="0"/>
              </a:rPr>
              <a:t>The first crowdsourced redesign of a protein</a:t>
            </a:r>
            <a:endParaRPr lang="en-US" sz="1600" b="1" dirty="0">
              <a:latin typeface="Optima" panose="02000503060000020004" pitchFamily="2" charset="0"/>
            </a:endParaRPr>
          </a:p>
        </p:txBody>
      </p:sp>
    </p:spTree>
    <p:extLst>
      <p:ext uri="{BB962C8B-B14F-4D97-AF65-F5344CB8AC3E}">
        <p14:creationId xmlns:p14="http://schemas.microsoft.com/office/powerpoint/2010/main" val="1374769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794C-684E-8844-873F-8CF914647FF4}"/>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3" descr="Cell Slider 2.jpg">
            <a:extLst>
              <a:ext uri="{FF2B5EF4-FFF2-40B4-BE49-F238E27FC236}">
                <a16:creationId xmlns:a16="http://schemas.microsoft.com/office/drawing/2014/main" id="{4457FCE1-912D-1247-BEB9-CB266A4EFB6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18972" y="1690688"/>
            <a:ext cx="8154056" cy="3777424"/>
          </a:xfrm>
          <a:prstGeom prst="roundRect">
            <a:avLst>
              <a:gd name="adj" fmla="val 69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9B477DB-22EF-F243-831E-0258E333E895}"/>
              </a:ext>
            </a:extLst>
          </p:cNvPr>
          <p:cNvSpPr txBox="1"/>
          <p:nvPr/>
        </p:nvSpPr>
        <p:spPr>
          <a:xfrm>
            <a:off x="670751" y="5899968"/>
            <a:ext cx="11001730" cy="523220"/>
          </a:xfrm>
          <a:prstGeom prst="rect">
            <a:avLst/>
          </a:prstGeom>
          <a:noFill/>
        </p:spPr>
        <p:txBody>
          <a:bodyPr wrap="none" rtlCol="0">
            <a:spAutoFit/>
          </a:bodyPr>
          <a:lstStyle/>
          <a:p>
            <a:r>
              <a:rPr lang="en-US" altLang="zh-CN" sz="2800" dirty="0">
                <a:latin typeface="Optima" panose="02000503060000020004" pitchFamily="2" charset="0"/>
                <a:cs typeface="Arial"/>
              </a:rPr>
              <a:t>Cell Slider: Examine tumor tissue samples and spotting cancerous cells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3662422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325A-DB71-2842-A5D5-5518B8C0B510}"/>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5" name="Content Placeholder 4">
            <a:extLst>
              <a:ext uri="{FF2B5EF4-FFF2-40B4-BE49-F238E27FC236}">
                <a16:creationId xmlns:a16="http://schemas.microsoft.com/office/drawing/2014/main" id="{57EFFD05-2AF7-7448-B186-4E6AD5310686}"/>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183342" y="1559858"/>
            <a:ext cx="6156833" cy="1963271"/>
          </a:xfrm>
        </p:spPr>
      </p:pic>
      <p:pic>
        <p:nvPicPr>
          <p:cNvPr id="7" name="Picture 6">
            <a:extLst>
              <a:ext uri="{FF2B5EF4-FFF2-40B4-BE49-F238E27FC236}">
                <a16:creationId xmlns:a16="http://schemas.microsoft.com/office/drawing/2014/main" id="{0EC6ED3B-F25D-5140-94D0-860BC7A0B7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5037" y="2604798"/>
            <a:ext cx="6165138" cy="3822896"/>
          </a:xfrm>
          <a:prstGeom prst="rect">
            <a:avLst/>
          </a:prstGeom>
        </p:spPr>
      </p:pic>
      <p:sp>
        <p:nvSpPr>
          <p:cNvPr id="8" name="TextBox 7">
            <a:extLst>
              <a:ext uri="{FF2B5EF4-FFF2-40B4-BE49-F238E27FC236}">
                <a16:creationId xmlns:a16="http://schemas.microsoft.com/office/drawing/2014/main" id="{90D875CB-888D-564C-94AB-5008C7B201AA}"/>
              </a:ext>
            </a:extLst>
          </p:cNvPr>
          <p:cNvSpPr txBox="1"/>
          <p:nvPr/>
        </p:nvSpPr>
        <p:spPr>
          <a:xfrm>
            <a:off x="7685317" y="3213843"/>
            <a:ext cx="3765175" cy="954107"/>
          </a:xfrm>
          <a:prstGeom prst="rect">
            <a:avLst/>
          </a:prstGeom>
          <a:noFill/>
        </p:spPr>
        <p:txBody>
          <a:bodyPr wrap="square" rtlCol="0">
            <a:spAutoFit/>
          </a:bodyPr>
          <a:lstStyle/>
          <a:p>
            <a:r>
              <a:rPr lang="en-US" altLang="zh-CN" sz="2800" dirty="0" err="1">
                <a:latin typeface="Optima" panose="02000503060000020004" pitchFamily="2" charset="0"/>
                <a:cs typeface="Arial"/>
              </a:rPr>
              <a:t>Zooniverse</a:t>
            </a:r>
            <a:r>
              <a:rPr lang="en-US" altLang="zh-CN" sz="2800" dirty="0">
                <a:latin typeface="Optima" panose="02000503060000020004" pitchFamily="2" charset="0"/>
                <a:cs typeface="Arial"/>
              </a:rPr>
              <a:t>: A citizen science web portal</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873527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AC1B-3B7D-A946-B34C-AA4A3E5D4833}"/>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8" name="Content Placeholder 7">
            <a:extLst>
              <a:ext uri="{FF2B5EF4-FFF2-40B4-BE49-F238E27FC236}">
                <a16:creationId xmlns:a16="http://schemas.microsoft.com/office/drawing/2014/main" id="{052E463D-9FE1-6A48-B401-A804BA35803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905841"/>
            <a:ext cx="6489010" cy="4147805"/>
          </a:xfrm>
        </p:spPr>
      </p:pic>
      <p:sp>
        <p:nvSpPr>
          <p:cNvPr id="9" name="TextBox 8">
            <a:extLst>
              <a:ext uri="{FF2B5EF4-FFF2-40B4-BE49-F238E27FC236}">
                <a16:creationId xmlns:a16="http://schemas.microsoft.com/office/drawing/2014/main" id="{E8E13C96-2FAC-9648-8FAF-F06C52B5E91A}"/>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latin typeface="Optima" panose="02000503060000020004" pitchFamily="2" charset="0"/>
                <a:cs typeface="Arial"/>
              </a:rPr>
              <a:t>Netflix Prize, 2006 </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44,014 submissions</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The best solution improve its recommendation engine’s performance by 10%</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crowdsourcing within a crowdsourcing competition</a:t>
            </a:r>
          </a:p>
        </p:txBody>
      </p:sp>
    </p:spTree>
    <p:extLst>
      <p:ext uri="{BB962C8B-B14F-4D97-AF65-F5344CB8AC3E}">
        <p14:creationId xmlns:p14="http://schemas.microsoft.com/office/powerpoint/2010/main" val="4262337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F7E3-3470-EC42-B56E-AE6298B2B447}"/>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4" name="Picture 3" descr="threadless.jpg">
            <a:extLst>
              <a:ext uri="{FF2B5EF4-FFF2-40B4-BE49-F238E27FC236}">
                <a16:creationId xmlns:a16="http://schemas.microsoft.com/office/drawing/2014/main" id="{2C0A9961-22CF-6046-B824-82DF081B11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2144012"/>
            <a:ext cx="6121007" cy="3714563"/>
          </a:xfrm>
          <a:prstGeom prst="rect">
            <a:avLst/>
          </a:prstGeom>
        </p:spPr>
      </p:pic>
      <p:sp>
        <p:nvSpPr>
          <p:cNvPr id="5" name="TextBox 4">
            <a:extLst>
              <a:ext uri="{FF2B5EF4-FFF2-40B4-BE49-F238E27FC236}">
                <a16:creationId xmlns:a16="http://schemas.microsoft.com/office/drawing/2014/main" id="{C6B7D795-4739-6C4C-8E6D-4E9A85AED4CC}"/>
              </a:ext>
            </a:extLst>
          </p:cNvPr>
          <p:cNvSpPr txBox="1"/>
          <p:nvPr/>
        </p:nvSpPr>
        <p:spPr>
          <a:xfrm>
            <a:off x="7481048" y="2512578"/>
            <a:ext cx="4379257"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latin typeface="Optima" panose="02000503060000020004" pitchFamily="2" charset="0"/>
                <a:cs typeface="Arial"/>
              </a:rPr>
              <a:t>Threadless</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generate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vote on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438,451 designs submitted, 8,805 printed</a:t>
            </a:r>
          </a:p>
        </p:txBody>
      </p:sp>
    </p:spTree>
    <p:extLst>
      <p:ext uri="{BB962C8B-B14F-4D97-AF65-F5344CB8AC3E}">
        <p14:creationId xmlns:p14="http://schemas.microsoft.com/office/powerpoint/2010/main" val="272376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1B6-3CC1-454B-8005-C29C280546B4}"/>
              </a:ext>
            </a:extLst>
          </p:cNvPr>
          <p:cNvSpPr>
            <a:spLocks noGrp="1"/>
          </p:cNvSpPr>
          <p:nvPr>
            <p:ph type="title"/>
          </p:nvPr>
        </p:nvSpPr>
        <p:spPr/>
        <p:txBody>
          <a:bodyPr/>
          <a:lstStyle/>
          <a:p>
            <a:r>
              <a:rPr lang="en-US" dirty="0">
                <a:latin typeface="Optima" panose="02000503060000020004" pitchFamily="2" charset="0"/>
              </a:rPr>
              <a:t>Crowdsourcing Contests</a:t>
            </a:r>
            <a:endParaRPr lang="en-US" dirty="0"/>
          </a:p>
        </p:txBody>
      </p:sp>
      <p:pic>
        <p:nvPicPr>
          <p:cNvPr id="5" name="Content Placeholder 4">
            <a:extLst>
              <a:ext uri="{FF2B5EF4-FFF2-40B4-BE49-F238E27FC236}">
                <a16:creationId xmlns:a16="http://schemas.microsoft.com/office/drawing/2014/main" id="{41A6D6A2-3961-2C43-8128-D504C250DA4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8200" y="1932735"/>
            <a:ext cx="6625620" cy="3903288"/>
          </a:xfrm>
        </p:spPr>
      </p:pic>
      <p:sp>
        <p:nvSpPr>
          <p:cNvPr id="7" name="TextBox 6">
            <a:extLst>
              <a:ext uri="{FF2B5EF4-FFF2-40B4-BE49-F238E27FC236}">
                <a16:creationId xmlns:a16="http://schemas.microsoft.com/office/drawing/2014/main" id="{18E88448-B890-364D-A63B-A38B9E7C3B3E}"/>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err="1">
                <a:latin typeface="Optima" panose="02000503060000020004" pitchFamily="2" charset="0"/>
                <a:cs typeface="Arial"/>
              </a:rPr>
              <a:t>InnoCentive</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Crowdsourcing problem-solving</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2000+ problems, 380,000+ solvers</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Problems are supplied by corporations, governments, non-profits, etc.</a:t>
            </a:r>
          </a:p>
        </p:txBody>
      </p:sp>
    </p:spTree>
    <p:extLst>
      <p:ext uri="{BB962C8B-B14F-4D97-AF65-F5344CB8AC3E}">
        <p14:creationId xmlns:p14="http://schemas.microsoft.com/office/powerpoint/2010/main" val="2609043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03DF-813F-4644-8E96-21C92F6472BD}"/>
              </a:ext>
            </a:extLst>
          </p:cNvPr>
          <p:cNvSpPr>
            <a:spLocks noGrp="1"/>
          </p:cNvSpPr>
          <p:nvPr>
            <p:ph type="title"/>
          </p:nvPr>
        </p:nvSpPr>
        <p:spPr/>
        <p:txBody>
          <a:bodyPr/>
          <a:lstStyle/>
          <a:p>
            <a:r>
              <a:rPr lang="en-US" dirty="0"/>
              <a:t>Crisis Mapping</a:t>
            </a:r>
          </a:p>
        </p:txBody>
      </p:sp>
      <p:sp>
        <p:nvSpPr>
          <p:cNvPr id="3" name="Content Placeholder 2">
            <a:extLst>
              <a:ext uri="{FF2B5EF4-FFF2-40B4-BE49-F238E27FC236}">
                <a16:creationId xmlns:a16="http://schemas.microsoft.com/office/drawing/2014/main" id="{05D73C8E-55C8-D148-BF13-52FF8E72ECB3}"/>
              </a:ext>
            </a:extLst>
          </p:cNvPr>
          <p:cNvSpPr>
            <a:spLocks noGrp="1"/>
          </p:cNvSpPr>
          <p:nvPr>
            <p:ph idx="1"/>
          </p:nvPr>
        </p:nvSpPr>
        <p:spPr/>
        <p:txBody>
          <a:bodyPr/>
          <a:lstStyle/>
          <a:p>
            <a:r>
              <a:rPr lang="en-US" dirty="0"/>
              <a:t>Engage a crowd to gather and analyze the data in real-time when a crisis happens</a:t>
            </a:r>
          </a:p>
        </p:txBody>
      </p:sp>
      <p:pic>
        <p:nvPicPr>
          <p:cNvPr id="1026" name="Picture 2" descr="Crowdsourced crisis mapping: how it works and why it matters">
            <a:extLst>
              <a:ext uri="{FF2B5EF4-FFF2-40B4-BE49-F238E27FC236}">
                <a16:creationId xmlns:a16="http://schemas.microsoft.com/office/drawing/2014/main" id="{4648EF55-C6A5-C748-BE39-F2C867785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629" y="2904730"/>
            <a:ext cx="3588145" cy="3588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14C5F9-7514-E949-85F7-98679554E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976" y="2904729"/>
            <a:ext cx="4853963" cy="358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76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2176-B553-A04D-A4C4-43DA2FA38307}"/>
              </a:ext>
            </a:extLst>
          </p:cNvPr>
          <p:cNvSpPr>
            <a:spLocks noGrp="1"/>
          </p:cNvSpPr>
          <p:nvPr>
            <p:ph type="title"/>
          </p:nvPr>
        </p:nvSpPr>
        <p:spPr/>
        <p:txBody>
          <a:bodyPr/>
          <a:lstStyle/>
          <a:p>
            <a:r>
              <a:rPr lang="en-US" dirty="0"/>
              <a:t>Logistics: Prerequisites</a:t>
            </a:r>
          </a:p>
        </p:txBody>
      </p:sp>
      <p:sp>
        <p:nvSpPr>
          <p:cNvPr id="3" name="Content Placeholder 2">
            <a:extLst>
              <a:ext uri="{FF2B5EF4-FFF2-40B4-BE49-F238E27FC236}">
                <a16:creationId xmlns:a16="http://schemas.microsoft.com/office/drawing/2014/main" id="{86689684-85DA-9D4E-A572-14D168587AB4}"/>
              </a:ext>
            </a:extLst>
          </p:cNvPr>
          <p:cNvSpPr>
            <a:spLocks noGrp="1"/>
          </p:cNvSpPr>
          <p:nvPr>
            <p:ph idx="1"/>
          </p:nvPr>
        </p:nvSpPr>
        <p:spPr>
          <a:xfrm>
            <a:off x="838200" y="1825625"/>
            <a:ext cx="11353800" cy="4351338"/>
          </a:xfrm>
        </p:spPr>
        <p:txBody>
          <a:bodyPr/>
          <a:lstStyle/>
          <a:p>
            <a:r>
              <a:rPr lang="en-US" dirty="0"/>
              <a:t>Need to be comfortable with </a:t>
            </a:r>
            <a:r>
              <a:rPr lang="en-US" dirty="0">
                <a:solidFill>
                  <a:schemeClr val="accent1"/>
                </a:solidFill>
              </a:rPr>
              <a:t>several math concepts</a:t>
            </a:r>
            <a:r>
              <a:rPr lang="en-US" dirty="0"/>
              <a:t> and </a:t>
            </a:r>
            <a:r>
              <a:rPr lang="en-US" dirty="0">
                <a:solidFill>
                  <a:schemeClr val="accent2"/>
                </a:solidFill>
              </a:rPr>
              <a:t>basic programming</a:t>
            </a:r>
          </a:p>
          <a:p>
            <a:pPr lvl="1"/>
            <a:r>
              <a:rPr lang="en-US" dirty="0">
                <a:solidFill>
                  <a:schemeClr val="accent1"/>
                </a:solidFill>
              </a:rPr>
              <a:t>Probability</a:t>
            </a:r>
          </a:p>
          <a:p>
            <a:pPr lvl="1"/>
            <a:r>
              <a:rPr lang="en-US" dirty="0">
                <a:solidFill>
                  <a:schemeClr val="accent1"/>
                </a:solidFill>
              </a:rPr>
              <a:t>linear algebra</a:t>
            </a:r>
          </a:p>
          <a:p>
            <a:pPr lvl="1"/>
            <a:r>
              <a:rPr lang="en-US" dirty="0">
                <a:solidFill>
                  <a:schemeClr val="accent1"/>
                </a:solidFill>
              </a:rPr>
              <a:t>calculus</a:t>
            </a:r>
          </a:p>
          <a:p>
            <a:pPr lvl="1"/>
            <a:r>
              <a:rPr lang="en-US" dirty="0">
                <a:solidFill>
                  <a:schemeClr val="accent2"/>
                </a:solidFill>
              </a:rPr>
              <a:t>basic concepts about computer science and ability to program</a:t>
            </a:r>
          </a:p>
          <a:p>
            <a:pPr lvl="1"/>
            <a:endParaRPr lang="en-US" dirty="0"/>
          </a:p>
          <a:p>
            <a:r>
              <a:rPr lang="en-US" dirty="0"/>
              <a:t>If you are not sure, please take a peek at the papers from </a:t>
            </a:r>
            <a:r>
              <a:rPr lang="en-US" b="1" dirty="0">
                <a:solidFill>
                  <a:srgbClr val="C00000"/>
                </a:solidFill>
              </a:rPr>
              <a:t>Sep 8 - 29</a:t>
            </a:r>
            <a:endParaRPr lang="en-US" dirty="0">
              <a:solidFill>
                <a:srgbClr val="C00000"/>
              </a:solidFill>
            </a:endParaRPr>
          </a:p>
          <a:p>
            <a:pPr lvl="1"/>
            <a:r>
              <a:rPr lang="en-US" dirty="0"/>
              <a:t>You should at least be able to understand the formulation and main results</a:t>
            </a:r>
          </a:p>
          <a:p>
            <a:pPr lvl="1"/>
            <a:r>
              <a:rPr lang="en-US" dirty="0"/>
              <a:t>You will need to implement some algorithms in these papers</a:t>
            </a:r>
          </a:p>
          <a:p>
            <a:endParaRPr lang="en-US" dirty="0"/>
          </a:p>
        </p:txBody>
      </p:sp>
    </p:spTree>
    <p:extLst>
      <p:ext uri="{BB962C8B-B14F-4D97-AF65-F5344CB8AC3E}">
        <p14:creationId xmlns:p14="http://schemas.microsoft.com/office/powerpoint/2010/main" val="3846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CE06-C2BB-5441-B95F-F81522FD986C}"/>
              </a:ext>
            </a:extLst>
          </p:cNvPr>
          <p:cNvSpPr>
            <a:spLocks noGrp="1"/>
          </p:cNvSpPr>
          <p:nvPr>
            <p:ph type="title"/>
          </p:nvPr>
        </p:nvSpPr>
        <p:spPr/>
        <p:txBody>
          <a:bodyPr/>
          <a:lstStyle/>
          <a:p>
            <a:r>
              <a:rPr lang="en-US" dirty="0"/>
              <a:t>Collective Research: Polymath Project</a:t>
            </a:r>
          </a:p>
        </p:txBody>
      </p:sp>
      <p:sp>
        <p:nvSpPr>
          <p:cNvPr id="3" name="Content Placeholder 2">
            <a:extLst>
              <a:ext uri="{FF2B5EF4-FFF2-40B4-BE49-F238E27FC236}">
                <a16:creationId xmlns:a16="http://schemas.microsoft.com/office/drawing/2014/main" id="{268123D9-D11E-4745-B55F-440310495E12}"/>
              </a:ext>
            </a:extLst>
          </p:cNvPr>
          <p:cNvSpPr>
            <a:spLocks noGrp="1"/>
          </p:cNvSpPr>
          <p:nvPr>
            <p:ph idx="1"/>
          </p:nvPr>
        </p:nvSpPr>
        <p:spPr/>
        <p:txBody>
          <a:bodyPr/>
          <a:lstStyle/>
          <a:p>
            <a:r>
              <a:rPr lang="en-US" dirty="0"/>
              <a:t>Collaborative Math Problem Solving</a:t>
            </a:r>
          </a:p>
          <a:p>
            <a:r>
              <a:rPr lang="en-US" dirty="0"/>
              <a:t>Published papers under the pseudonym </a:t>
            </a:r>
            <a:r>
              <a:rPr lang="en-US" b="1" dirty="0"/>
              <a:t>D.H.J. Polymath</a:t>
            </a:r>
            <a:r>
              <a:rPr lang="en-US" dirty="0"/>
              <a:t>.</a:t>
            </a:r>
          </a:p>
          <a:p>
            <a:endParaRPr lang="en-US" dirty="0"/>
          </a:p>
        </p:txBody>
      </p:sp>
      <p:pic>
        <p:nvPicPr>
          <p:cNvPr id="4" name="Picture 3">
            <a:extLst>
              <a:ext uri="{FF2B5EF4-FFF2-40B4-BE49-F238E27FC236}">
                <a16:creationId xmlns:a16="http://schemas.microsoft.com/office/drawing/2014/main" id="{ED27C539-47E7-8942-98D5-FF13660DAA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2518" y="3228047"/>
            <a:ext cx="4523757" cy="3234431"/>
          </a:xfrm>
          <a:prstGeom prst="rect">
            <a:avLst/>
          </a:prstGeom>
        </p:spPr>
      </p:pic>
      <p:sp>
        <p:nvSpPr>
          <p:cNvPr id="5" name="TextBox 4">
            <a:extLst>
              <a:ext uri="{FF2B5EF4-FFF2-40B4-BE49-F238E27FC236}">
                <a16:creationId xmlns:a16="http://schemas.microsoft.com/office/drawing/2014/main" id="{24577288-E596-8745-8BFC-BB3CB948062C}"/>
              </a:ext>
            </a:extLst>
          </p:cNvPr>
          <p:cNvSpPr txBox="1"/>
          <p:nvPr/>
        </p:nvSpPr>
        <p:spPr>
          <a:xfrm>
            <a:off x="5970593" y="3590370"/>
            <a:ext cx="4966447" cy="1631216"/>
          </a:xfrm>
          <a:prstGeom prst="rect">
            <a:avLst/>
          </a:prstGeom>
          <a:noFill/>
        </p:spPr>
        <p:txBody>
          <a:bodyPr wrap="square" rtlCol="0">
            <a:spAutoFit/>
          </a:bodyPr>
          <a:lstStyle/>
          <a:p>
            <a:r>
              <a:rPr lang="en-US" sz="2000" dirty="0"/>
              <a:t>Majority of contributions are done by a few</a:t>
            </a:r>
          </a:p>
          <a:p>
            <a:pPr marL="285750" indent="-285750">
              <a:buFontTx/>
              <a:buChar char="-"/>
            </a:pPr>
            <a:r>
              <a:rPr lang="en-US" sz="2000" dirty="0"/>
              <a:t>Timothy Gowers (Cambridge)</a:t>
            </a:r>
          </a:p>
          <a:p>
            <a:pPr marL="285750" indent="-285750">
              <a:buFontTx/>
              <a:buChar char="-"/>
            </a:pPr>
            <a:r>
              <a:rPr lang="en-US" sz="2000" dirty="0"/>
              <a:t>Terence Tao (UCLA)</a:t>
            </a:r>
          </a:p>
          <a:p>
            <a:pPr marL="285750" indent="-285750">
              <a:buFontTx/>
              <a:buChar char="-"/>
            </a:pPr>
            <a:endParaRPr lang="en-US" sz="2000" dirty="0"/>
          </a:p>
          <a:p>
            <a:r>
              <a:rPr lang="en-US" sz="2000" dirty="0"/>
              <a:t>Many have made solid contributions</a:t>
            </a:r>
          </a:p>
        </p:txBody>
      </p:sp>
      <p:sp>
        <p:nvSpPr>
          <p:cNvPr id="6" name="Rectangle 5">
            <a:extLst>
              <a:ext uri="{FF2B5EF4-FFF2-40B4-BE49-F238E27FC236}">
                <a16:creationId xmlns:a16="http://schemas.microsoft.com/office/drawing/2014/main" id="{54E5ACAF-8E73-164C-AEB6-6DDBAE70C6CE}"/>
              </a:ext>
            </a:extLst>
          </p:cNvPr>
          <p:cNvSpPr/>
          <p:nvPr/>
        </p:nvSpPr>
        <p:spPr>
          <a:xfrm>
            <a:off x="5970593" y="5962154"/>
            <a:ext cx="6096000" cy="461665"/>
          </a:xfrm>
          <a:prstGeom prst="rect">
            <a:avLst/>
          </a:prstGeom>
        </p:spPr>
        <p:txBody>
          <a:bodyPr>
            <a:spAutoFit/>
          </a:bodyPr>
          <a:lstStyle/>
          <a:p>
            <a:r>
              <a:rPr lang="en-US" sz="1200" dirty="0"/>
              <a:t>The Polymath Project: Lessons from a Successful Online Collaboration in Mathematics. </a:t>
            </a:r>
            <a:r>
              <a:rPr lang="en-US" sz="1200" dirty="0" err="1"/>
              <a:t>Cranshaw</a:t>
            </a:r>
            <a:r>
              <a:rPr lang="en-US" sz="1200" dirty="0"/>
              <a:t> and </a:t>
            </a:r>
            <a:r>
              <a:rPr lang="en-US" sz="1200" dirty="0" err="1"/>
              <a:t>Kittur</a:t>
            </a:r>
            <a:r>
              <a:rPr lang="en-US" sz="1200" dirty="0"/>
              <a:t>. CHI'11</a:t>
            </a:r>
          </a:p>
        </p:txBody>
      </p:sp>
    </p:spTree>
    <p:extLst>
      <p:ext uri="{BB962C8B-B14F-4D97-AF65-F5344CB8AC3E}">
        <p14:creationId xmlns:p14="http://schemas.microsoft.com/office/powerpoint/2010/main" val="964720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94E0-9611-D148-9BC9-7E0515DD3975}"/>
              </a:ext>
            </a:extLst>
          </p:cNvPr>
          <p:cNvSpPr>
            <a:spLocks noGrp="1"/>
          </p:cNvSpPr>
          <p:nvPr>
            <p:ph type="title"/>
          </p:nvPr>
        </p:nvSpPr>
        <p:spPr/>
        <p:txBody>
          <a:bodyPr/>
          <a:lstStyle/>
          <a:p>
            <a:r>
              <a:rPr lang="en-US" dirty="0">
                <a:latin typeface="Optima" panose="02000503060000020004" pitchFamily="2" charset="0"/>
              </a:rPr>
              <a:t>Crowdfunding</a:t>
            </a:r>
          </a:p>
        </p:txBody>
      </p:sp>
      <p:pic>
        <p:nvPicPr>
          <p:cNvPr id="5" name="Content Placeholder 4">
            <a:extLst>
              <a:ext uri="{FF2B5EF4-FFF2-40B4-BE49-F238E27FC236}">
                <a16:creationId xmlns:a16="http://schemas.microsoft.com/office/drawing/2014/main" id="{47815846-7BDD-0942-82D1-996552457A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587337" y="1449107"/>
            <a:ext cx="9130413" cy="4655858"/>
          </a:xfrm>
        </p:spPr>
      </p:pic>
    </p:spTree>
    <p:extLst>
      <p:ext uri="{BB962C8B-B14F-4D97-AF65-F5344CB8AC3E}">
        <p14:creationId xmlns:p14="http://schemas.microsoft.com/office/powerpoint/2010/main" val="3456734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AB66-81BD-B44F-9DBA-2CD84ABD92A4}"/>
              </a:ext>
            </a:extLst>
          </p:cNvPr>
          <p:cNvSpPr>
            <a:spLocks noGrp="1"/>
          </p:cNvSpPr>
          <p:nvPr>
            <p:ph type="title"/>
          </p:nvPr>
        </p:nvSpPr>
        <p:spPr/>
        <p:txBody>
          <a:bodyPr/>
          <a:lstStyle/>
          <a:p>
            <a:r>
              <a:rPr lang="en-US" dirty="0">
                <a:latin typeface="Optima" panose="02000503060000020004" pitchFamily="2" charset="0"/>
              </a:rPr>
              <a:t>Crowdsensing: Waze</a:t>
            </a:r>
          </a:p>
        </p:txBody>
      </p:sp>
      <p:pic>
        <p:nvPicPr>
          <p:cNvPr id="5" name="Content Placeholder 4">
            <a:extLst>
              <a:ext uri="{FF2B5EF4-FFF2-40B4-BE49-F238E27FC236}">
                <a16:creationId xmlns:a16="http://schemas.microsoft.com/office/drawing/2014/main" id="{9D8AA473-F2AF-844A-8380-D59F59ABFC52}"/>
              </a:ext>
            </a:extLst>
          </p:cNvPr>
          <p:cNvPicPr>
            <a:picLocks noGrp="1" noChangeAspect="1"/>
          </p:cNvPicPr>
          <p:nvPr>
            <p:ph idx="1"/>
          </p:nvPr>
        </p:nvPicPr>
        <p:blipFill>
          <a:blip r:embed="rId3"/>
          <a:stretch>
            <a:fillRect/>
          </a:stretch>
        </p:blipFill>
        <p:spPr>
          <a:xfrm>
            <a:off x="1068832" y="1690688"/>
            <a:ext cx="2031714" cy="2031714"/>
          </a:xfrm>
        </p:spPr>
      </p:pic>
      <p:pic>
        <p:nvPicPr>
          <p:cNvPr id="7" name="Picture 6">
            <a:extLst>
              <a:ext uri="{FF2B5EF4-FFF2-40B4-BE49-F238E27FC236}">
                <a16:creationId xmlns:a16="http://schemas.microsoft.com/office/drawing/2014/main" id="{F1299DD9-88C6-334F-A022-19F3FAD3B7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395" y="1680920"/>
            <a:ext cx="7998927" cy="4500423"/>
          </a:xfrm>
          <a:prstGeom prst="rect">
            <a:avLst/>
          </a:prstGeom>
        </p:spPr>
      </p:pic>
    </p:spTree>
    <p:extLst>
      <p:ext uri="{BB962C8B-B14F-4D97-AF65-F5344CB8AC3E}">
        <p14:creationId xmlns:p14="http://schemas.microsoft.com/office/powerpoint/2010/main" val="4124747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5606-A791-AD47-9048-092A162C277E}"/>
              </a:ext>
            </a:extLst>
          </p:cNvPr>
          <p:cNvSpPr>
            <a:spLocks noGrp="1"/>
          </p:cNvSpPr>
          <p:nvPr>
            <p:ph type="title"/>
          </p:nvPr>
        </p:nvSpPr>
        <p:spPr/>
        <p:txBody>
          <a:bodyPr/>
          <a:lstStyle/>
          <a:p>
            <a:r>
              <a:rPr lang="en-US" dirty="0">
                <a:latin typeface="Optima" panose="02000503060000020004" pitchFamily="2" charset="0"/>
              </a:rPr>
              <a:t>Crowdsourcing: </a:t>
            </a:r>
            <a:r>
              <a:rPr lang="en-US" dirty="0" err="1">
                <a:latin typeface="Optima" panose="02000503060000020004" pitchFamily="2" charset="0"/>
              </a:rPr>
              <a:t>SeeClickFix</a:t>
            </a:r>
            <a:endParaRPr lang="en-US" dirty="0">
              <a:latin typeface="Optima" panose="02000503060000020004" pitchFamily="2" charset="0"/>
            </a:endParaRPr>
          </a:p>
        </p:txBody>
      </p:sp>
      <p:pic>
        <p:nvPicPr>
          <p:cNvPr id="5" name="Content Placeholder 4">
            <a:extLst>
              <a:ext uri="{FF2B5EF4-FFF2-40B4-BE49-F238E27FC236}">
                <a16:creationId xmlns:a16="http://schemas.microsoft.com/office/drawing/2014/main" id="{C27CDF75-E883-E74D-82DD-4F85E3997A6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58824" y="1475264"/>
            <a:ext cx="3020568" cy="1887855"/>
          </a:xfrm>
        </p:spPr>
      </p:pic>
      <p:pic>
        <p:nvPicPr>
          <p:cNvPr id="7" name="Picture 6">
            <a:extLst>
              <a:ext uri="{FF2B5EF4-FFF2-40B4-BE49-F238E27FC236}">
                <a16:creationId xmlns:a16="http://schemas.microsoft.com/office/drawing/2014/main" id="{08F913C9-5CF2-DA4F-8E76-826E371190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7092" y="1621568"/>
            <a:ext cx="5570220" cy="4783585"/>
          </a:xfrm>
          <a:prstGeom prst="rect">
            <a:avLst/>
          </a:prstGeom>
        </p:spPr>
      </p:pic>
    </p:spTree>
    <p:extLst>
      <p:ext uri="{BB962C8B-B14F-4D97-AF65-F5344CB8AC3E}">
        <p14:creationId xmlns:p14="http://schemas.microsoft.com/office/powerpoint/2010/main" val="40941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5495-02B7-494F-85D5-BDD8F670C19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Discussion</a:t>
            </a:r>
          </a:p>
        </p:txBody>
      </p:sp>
      <p:sp>
        <p:nvSpPr>
          <p:cNvPr id="3" name="Content Placeholder 2">
            <a:extLst>
              <a:ext uri="{FF2B5EF4-FFF2-40B4-BE49-F238E27FC236}">
                <a16:creationId xmlns:a16="http://schemas.microsoft.com/office/drawing/2014/main" id="{B762F6AA-E1F0-4C44-841B-496F6360F1E0}"/>
              </a:ext>
            </a:extLst>
          </p:cNvPr>
          <p:cNvSpPr>
            <a:spLocks noGrp="1"/>
          </p:cNvSpPr>
          <p:nvPr>
            <p:ph idx="1"/>
          </p:nvPr>
        </p:nvSpPr>
        <p:spPr/>
        <p:txBody>
          <a:bodyPr/>
          <a:lstStyle/>
          <a:p>
            <a:r>
              <a:rPr lang="en-US" dirty="0"/>
              <a:t>What are some other examples of crowdsourcing applications?</a:t>
            </a:r>
          </a:p>
          <a:p>
            <a:endParaRPr lang="en-US" dirty="0"/>
          </a:p>
          <a:p>
            <a:r>
              <a:rPr lang="en-US" dirty="0"/>
              <a:t>What are some examples of challenging tasks in your daily life? Can you utilize the idea of crowdsourcing to help with your challenging tasks? Why or why not?</a:t>
            </a:r>
          </a:p>
        </p:txBody>
      </p:sp>
    </p:spTree>
    <p:extLst>
      <p:ext uri="{BB962C8B-B14F-4D97-AF65-F5344CB8AC3E}">
        <p14:creationId xmlns:p14="http://schemas.microsoft.com/office/powerpoint/2010/main" val="2261726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2793-774C-A348-AC09-68C6CD3D0D1E}"/>
              </a:ext>
            </a:extLst>
          </p:cNvPr>
          <p:cNvSpPr>
            <a:spLocks noGrp="1"/>
          </p:cNvSpPr>
          <p:nvPr>
            <p:ph type="title"/>
          </p:nvPr>
        </p:nvSpPr>
        <p:spPr/>
        <p:txBody>
          <a:bodyPr/>
          <a:lstStyle/>
          <a:p>
            <a:r>
              <a:rPr lang="en-US" dirty="0"/>
              <a:t>Next few lectures</a:t>
            </a:r>
          </a:p>
        </p:txBody>
      </p:sp>
      <p:sp>
        <p:nvSpPr>
          <p:cNvPr id="3" name="Content Placeholder 2">
            <a:extLst>
              <a:ext uri="{FF2B5EF4-FFF2-40B4-BE49-F238E27FC236}">
                <a16:creationId xmlns:a16="http://schemas.microsoft.com/office/drawing/2014/main" id="{47B2C93C-128F-CB4B-818A-DE25C2F6DB13}"/>
              </a:ext>
            </a:extLst>
          </p:cNvPr>
          <p:cNvSpPr>
            <a:spLocks noGrp="1"/>
          </p:cNvSpPr>
          <p:nvPr>
            <p:ph idx="1"/>
          </p:nvPr>
        </p:nvSpPr>
        <p:spPr/>
        <p:txBody>
          <a:bodyPr/>
          <a:lstStyle/>
          <a:p>
            <a:r>
              <a:rPr lang="en-US" dirty="0"/>
              <a:t>Label aggregation</a:t>
            </a:r>
          </a:p>
          <a:p>
            <a:pPr lvl="1"/>
            <a:r>
              <a:rPr lang="en-US" dirty="0"/>
              <a:t>Use probabilistic inferences to aggregate noisy data generated by humans</a:t>
            </a:r>
          </a:p>
          <a:p>
            <a:r>
              <a:rPr lang="en-US" dirty="0"/>
              <a:t>Incentive design</a:t>
            </a:r>
          </a:p>
          <a:p>
            <a:pPr lvl="1"/>
            <a:r>
              <a:rPr lang="en-US" dirty="0"/>
              <a:t>Model user incentives and discuss the design to motivate high-quality data</a:t>
            </a:r>
          </a:p>
          <a:p>
            <a:endParaRPr lang="en-US" dirty="0"/>
          </a:p>
          <a:p>
            <a:r>
              <a:rPr lang="en-US" dirty="0"/>
              <a:t>Will be the more mathematical lectures of this semester</a:t>
            </a:r>
          </a:p>
        </p:txBody>
      </p:sp>
    </p:spTree>
    <p:extLst>
      <p:ext uri="{BB962C8B-B14F-4D97-AF65-F5344CB8AC3E}">
        <p14:creationId xmlns:p14="http://schemas.microsoft.com/office/powerpoint/2010/main" val="304015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09F1-5E6E-814E-8D3C-101062133ED8}"/>
              </a:ext>
            </a:extLst>
          </p:cNvPr>
          <p:cNvSpPr>
            <a:spLocks noGrp="1"/>
          </p:cNvSpPr>
          <p:nvPr>
            <p:ph type="title"/>
          </p:nvPr>
        </p:nvSpPr>
        <p:spPr>
          <a:xfrm>
            <a:off x="838199" y="365125"/>
            <a:ext cx="10774547" cy="1325563"/>
          </a:xfrm>
        </p:spPr>
        <p:txBody>
          <a:bodyPr/>
          <a:lstStyle/>
          <a:p>
            <a:r>
              <a:rPr lang="en-US" dirty="0"/>
              <a:t>Logistics: Reviews</a:t>
            </a:r>
          </a:p>
        </p:txBody>
      </p:sp>
      <p:sp>
        <p:nvSpPr>
          <p:cNvPr id="3" name="Content Placeholder 2">
            <a:extLst>
              <a:ext uri="{FF2B5EF4-FFF2-40B4-BE49-F238E27FC236}">
                <a16:creationId xmlns:a16="http://schemas.microsoft.com/office/drawing/2014/main" id="{EE34CA26-F941-1549-A464-9F067DB9D4DC}"/>
              </a:ext>
            </a:extLst>
          </p:cNvPr>
          <p:cNvSpPr>
            <a:spLocks noGrp="1"/>
          </p:cNvSpPr>
          <p:nvPr>
            <p:ph idx="1"/>
          </p:nvPr>
        </p:nvSpPr>
        <p:spPr>
          <a:xfrm>
            <a:off x="579253" y="1690687"/>
            <a:ext cx="11502156" cy="5041886"/>
          </a:xfrm>
        </p:spPr>
        <p:txBody>
          <a:bodyPr>
            <a:normAutofit/>
          </a:bodyPr>
          <a:lstStyle/>
          <a:p>
            <a:r>
              <a:rPr lang="en-US" dirty="0"/>
              <a:t>Reviews grading</a:t>
            </a:r>
          </a:p>
          <a:p>
            <a:pPr lvl="1"/>
            <a:r>
              <a:rPr lang="en-US" dirty="0"/>
              <a:t>We are expecting a paragraph response (a few sentences) for each question. </a:t>
            </a:r>
          </a:p>
          <a:p>
            <a:pPr lvl="1"/>
            <a:r>
              <a:rPr lang="en-US" dirty="0"/>
              <a:t>You can assume you get full points if not notified by me within 2 weeks of submission.</a:t>
            </a:r>
          </a:p>
          <a:p>
            <a:pPr lvl="1"/>
            <a:endParaRPr lang="en-US" dirty="0"/>
          </a:p>
          <a:p>
            <a:r>
              <a:rPr lang="en-US" dirty="0"/>
              <a:t>Typical reviews involve 4 questions</a:t>
            </a:r>
          </a:p>
          <a:p>
            <a:pPr lvl="1"/>
            <a:r>
              <a:rPr lang="en-US" dirty="0"/>
              <a:t>Summarize the paper in a few sentences</a:t>
            </a:r>
          </a:p>
          <a:p>
            <a:pPr lvl="1"/>
            <a:r>
              <a:rPr lang="en-US" dirty="0"/>
              <a:t>List 2~3 points you like/dislike about the paper</a:t>
            </a:r>
          </a:p>
          <a:p>
            <a:pPr lvl="1"/>
            <a:r>
              <a:rPr lang="en-US" dirty="0"/>
              <a:t>Two paper-specific questions</a:t>
            </a:r>
          </a:p>
          <a:p>
            <a:pPr lvl="1"/>
            <a:endParaRPr lang="en-US" dirty="0"/>
          </a:p>
          <a:p>
            <a:r>
              <a:rPr lang="en-US" dirty="0"/>
              <a:t>Use </a:t>
            </a:r>
            <a:r>
              <a:rPr lang="en-US" dirty="0" err="1"/>
              <a:t>Gradescope</a:t>
            </a:r>
            <a:r>
              <a:rPr lang="en-US" dirty="0"/>
              <a:t> for review submissions</a:t>
            </a:r>
          </a:p>
        </p:txBody>
      </p:sp>
    </p:spTree>
    <p:extLst>
      <p:ext uri="{BB962C8B-B14F-4D97-AF65-F5344CB8AC3E}">
        <p14:creationId xmlns:p14="http://schemas.microsoft.com/office/powerpoint/2010/main" val="28133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A1A9-47CE-3047-BE32-7B433D50A613}"/>
              </a:ext>
            </a:extLst>
          </p:cNvPr>
          <p:cNvSpPr>
            <a:spLocks noGrp="1"/>
          </p:cNvSpPr>
          <p:nvPr>
            <p:ph type="title"/>
          </p:nvPr>
        </p:nvSpPr>
        <p:spPr>
          <a:xfrm>
            <a:off x="838200" y="365125"/>
            <a:ext cx="11353800" cy="1325563"/>
          </a:xfrm>
        </p:spPr>
        <p:txBody>
          <a:bodyPr/>
          <a:lstStyle/>
          <a:p>
            <a:r>
              <a:rPr lang="en-US" dirty="0"/>
              <a:t>Logistics: Presentations and Leading of Discussion</a:t>
            </a:r>
          </a:p>
        </p:txBody>
      </p:sp>
      <p:sp>
        <p:nvSpPr>
          <p:cNvPr id="3" name="Content Placeholder 2">
            <a:extLst>
              <a:ext uri="{FF2B5EF4-FFF2-40B4-BE49-F238E27FC236}">
                <a16:creationId xmlns:a16="http://schemas.microsoft.com/office/drawing/2014/main" id="{01E6E30C-05A1-0049-8A5A-B9A57DBDE1FC}"/>
              </a:ext>
            </a:extLst>
          </p:cNvPr>
          <p:cNvSpPr>
            <a:spLocks noGrp="1"/>
          </p:cNvSpPr>
          <p:nvPr>
            <p:ph idx="1"/>
          </p:nvPr>
        </p:nvSpPr>
        <p:spPr>
          <a:xfrm>
            <a:off x="838200" y="1825625"/>
            <a:ext cx="11049000" cy="4351338"/>
          </a:xfrm>
        </p:spPr>
        <p:txBody>
          <a:bodyPr/>
          <a:lstStyle/>
          <a:p>
            <a:r>
              <a:rPr lang="en-US" dirty="0"/>
              <a:t>You need to present papers and lead discussions as a group</a:t>
            </a:r>
          </a:p>
          <a:p>
            <a:pPr lvl="1"/>
            <a:r>
              <a:rPr lang="en-US" dirty="0"/>
              <a:t>Need to do it once this semester</a:t>
            </a:r>
          </a:p>
          <a:p>
            <a:pPr lvl="1"/>
            <a:r>
              <a:rPr lang="en-US" dirty="0"/>
              <a:t>The target number of groups is 11~13</a:t>
            </a:r>
          </a:p>
          <a:p>
            <a:pPr lvl="1"/>
            <a:r>
              <a:rPr lang="en-US" dirty="0"/>
              <a:t>The size of the group depends on the final class size </a:t>
            </a:r>
          </a:p>
          <a:p>
            <a:pPr lvl="2"/>
            <a:r>
              <a:rPr lang="en-US" dirty="0"/>
              <a:t>most likely 3~4 students per group</a:t>
            </a:r>
          </a:p>
          <a:p>
            <a:pPr marL="457200" lvl="1" indent="0">
              <a:buNone/>
            </a:pPr>
            <a:endParaRPr lang="en-US" dirty="0"/>
          </a:p>
          <a:p>
            <a:pPr lvl="1"/>
            <a:r>
              <a:rPr lang="en-US" dirty="0"/>
              <a:t>Talk to me </a:t>
            </a:r>
            <a:r>
              <a:rPr lang="en-US" dirty="0">
                <a:solidFill>
                  <a:srgbClr val="FF0000"/>
                </a:solidFill>
              </a:rPr>
              <a:t>a week before </a:t>
            </a:r>
            <a:r>
              <a:rPr lang="en-US" dirty="0"/>
              <a:t>the lecture</a:t>
            </a:r>
          </a:p>
          <a:p>
            <a:pPr lvl="1"/>
            <a:r>
              <a:rPr lang="en-US" dirty="0"/>
              <a:t>Strongly encouraged to include discussions in class</a:t>
            </a:r>
          </a:p>
          <a:p>
            <a:pPr lvl="1"/>
            <a:endParaRPr lang="en-US" dirty="0"/>
          </a:p>
          <a:p>
            <a:r>
              <a:rPr lang="en-US" dirty="0"/>
              <a:t>More details will be announced next week</a:t>
            </a:r>
          </a:p>
        </p:txBody>
      </p:sp>
    </p:spTree>
    <p:extLst>
      <p:ext uri="{BB962C8B-B14F-4D97-AF65-F5344CB8AC3E}">
        <p14:creationId xmlns:p14="http://schemas.microsoft.com/office/powerpoint/2010/main" val="1372134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4734-E9B1-8E44-8888-809E644FDB94}"/>
              </a:ext>
            </a:extLst>
          </p:cNvPr>
          <p:cNvSpPr>
            <a:spLocks noGrp="1"/>
          </p:cNvSpPr>
          <p:nvPr>
            <p:ph type="title"/>
          </p:nvPr>
        </p:nvSpPr>
        <p:spPr/>
        <p:txBody>
          <a:bodyPr/>
          <a:lstStyle/>
          <a:p>
            <a:r>
              <a:rPr lang="en-US" dirty="0"/>
              <a:t>Logistics: Course Projects</a:t>
            </a:r>
          </a:p>
        </p:txBody>
      </p:sp>
      <p:sp>
        <p:nvSpPr>
          <p:cNvPr id="3" name="Content Placeholder 2">
            <a:extLst>
              <a:ext uri="{FF2B5EF4-FFF2-40B4-BE49-F238E27FC236}">
                <a16:creationId xmlns:a16="http://schemas.microsoft.com/office/drawing/2014/main" id="{4C3ED3BB-1B6F-8B41-84C3-88D67EFDBA68}"/>
              </a:ext>
            </a:extLst>
          </p:cNvPr>
          <p:cNvSpPr>
            <a:spLocks noGrp="1"/>
          </p:cNvSpPr>
          <p:nvPr>
            <p:ph idx="1"/>
          </p:nvPr>
        </p:nvSpPr>
        <p:spPr>
          <a:xfrm>
            <a:off x="838200" y="1825625"/>
            <a:ext cx="10515600" cy="4667250"/>
          </a:xfrm>
        </p:spPr>
        <p:txBody>
          <a:bodyPr>
            <a:normAutofit/>
          </a:bodyPr>
          <a:lstStyle/>
          <a:p>
            <a:r>
              <a:rPr lang="en-US" dirty="0"/>
              <a:t>Project proposal (Tentative Due: Sep 23)</a:t>
            </a:r>
          </a:p>
          <a:p>
            <a:pPr lvl="1"/>
            <a:r>
              <a:rPr lang="en-US" dirty="0"/>
              <a:t>The project should be explicit </a:t>
            </a:r>
            <a:r>
              <a:rPr lang="en-US" dirty="0">
                <a:solidFill>
                  <a:srgbClr val="FF0000"/>
                </a:solidFill>
              </a:rPr>
              <a:t>human</a:t>
            </a:r>
            <a:r>
              <a:rPr lang="en-US" dirty="0"/>
              <a:t> components, and it can be theoretical, empirical, application, or literature survey. </a:t>
            </a:r>
          </a:p>
          <a:p>
            <a:pPr lvl="1"/>
            <a:endParaRPr lang="en-US" sz="1200" dirty="0"/>
          </a:p>
          <a:p>
            <a:pPr lvl="1"/>
            <a:r>
              <a:rPr lang="en-US" dirty="0"/>
              <a:t>I’ll make the final call on whether it’s relevant to the course and might suggest modifications.</a:t>
            </a:r>
          </a:p>
          <a:p>
            <a:pPr lvl="1"/>
            <a:endParaRPr lang="en-US" dirty="0"/>
          </a:p>
          <a:p>
            <a:r>
              <a:rPr lang="en-US" dirty="0"/>
              <a:t>How to choose topics</a:t>
            </a:r>
          </a:p>
          <a:p>
            <a:pPr lvl="1"/>
            <a:r>
              <a:rPr lang="en-US" dirty="0"/>
              <a:t>I’ll generate a list of potential/past projects</a:t>
            </a:r>
          </a:p>
          <a:p>
            <a:pPr lvl="1"/>
            <a:r>
              <a:rPr lang="en-US" dirty="0"/>
              <a:t>Look at future lectures to see what topics you might be excited about.</a:t>
            </a:r>
          </a:p>
          <a:p>
            <a:pPr lvl="1"/>
            <a:r>
              <a:rPr lang="en-US" dirty="0"/>
              <a:t>Feel free to schedule appointments with me to discuss your course projects.</a:t>
            </a:r>
          </a:p>
        </p:txBody>
      </p:sp>
    </p:spTree>
    <p:extLst>
      <p:ext uri="{BB962C8B-B14F-4D97-AF65-F5344CB8AC3E}">
        <p14:creationId xmlns:p14="http://schemas.microsoft.com/office/powerpoint/2010/main" val="34888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17768</TotalTime>
  <Words>2808</Words>
  <Application>Microsoft Macintosh PowerPoint</Application>
  <PresentationFormat>Widescreen</PresentationFormat>
  <Paragraphs>441</Paragraphs>
  <Slides>65</Slides>
  <Notes>19</Notes>
  <HiddenSlides>14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65</vt:i4>
      </vt:variant>
    </vt:vector>
  </HeadingPairs>
  <TitlesOfParts>
    <vt:vector size="75" baseType="lpstr">
      <vt:lpstr>Arial</vt:lpstr>
      <vt:lpstr>Calibri</vt:lpstr>
      <vt:lpstr>Calibri Light</vt:lpstr>
      <vt:lpstr>Lucida Sans Unicode</vt:lpstr>
      <vt:lpstr>Optima</vt:lpstr>
      <vt:lpstr>Roboto</vt:lpstr>
      <vt:lpstr>Times New Roman</vt:lpstr>
      <vt:lpstr>Office Theme</vt:lpstr>
      <vt:lpstr>1_Office Theme</vt:lpstr>
      <vt:lpstr>Custom Design</vt:lpstr>
      <vt:lpstr>  Lecture 2: Crowdsourcing: Background and Applications</vt:lpstr>
      <vt:lpstr>Logistics</vt:lpstr>
      <vt:lpstr>Enrollment, Piazza, and Reading Materials</vt:lpstr>
      <vt:lpstr>Assignment 1 </vt:lpstr>
      <vt:lpstr>Requirements of Assignment 1</vt:lpstr>
      <vt:lpstr>Logistics: Prerequisites</vt:lpstr>
      <vt:lpstr>Logistics: Reviews</vt:lpstr>
      <vt:lpstr>Logistics: Presentations and Leading of Discussion</vt:lpstr>
      <vt:lpstr>Logistics: Course Projects</vt:lpstr>
      <vt:lpstr>Lecture Today</vt:lpstr>
      <vt:lpstr>PowerPoint Presentation</vt:lpstr>
      <vt:lpstr>PowerPoint Presentation</vt:lpstr>
      <vt:lpstr>The Wisdom of Crowds</vt:lpstr>
      <vt:lpstr>When is the Crowd Wise?</vt:lpstr>
      <vt:lpstr>Discussion</vt:lpstr>
      <vt:lpstr>When is the Crowd Wise?</vt:lpstr>
      <vt:lpstr>PowerPoint Presentation</vt:lpstr>
      <vt:lpstr>Example Model on Aggregation</vt:lpstr>
      <vt:lpstr>PowerPoint Presentation</vt:lpstr>
      <vt:lpstr>Example Model on Incentives</vt:lpstr>
      <vt:lpstr>PowerPoint Presentation</vt:lpstr>
      <vt:lpstr>The Focus of this Course</vt:lpstr>
      <vt:lpstr>The Focus of this Course</vt:lpstr>
      <vt:lpstr>The Focus of this Course</vt:lpstr>
      <vt:lpstr>The Wisdom of Crowds</vt:lpstr>
      <vt:lpstr>Time Person of the Year 2006</vt:lpstr>
      <vt:lpstr>The Internet Age and the Rise of Crowdsourcing</vt:lpstr>
      <vt:lpstr>Let’s look at a few more applications</vt:lpstr>
      <vt:lpstr>Games with a Purpose</vt:lpstr>
      <vt:lpstr>Games with a Purpose</vt:lpstr>
      <vt:lpstr>Games with a Purpose</vt:lpstr>
      <vt:lpstr>Design and Analysis of Game with a Purpose?</vt:lpstr>
      <vt:lpstr>PowerPoint Presentation</vt:lpstr>
      <vt:lpstr>PowerPoint Presentation</vt:lpstr>
      <vt:lpstr>An example research project (by myself, 10 years ago…)</vt:lpstr>
      <vt:lpstr>Player 2</vt:lpstr>
      <vt:lpstr>Player 2</vt:lpstr>
      <vt:lpstr>Couple</vt:lpstr>
      <vt:lpstr>Blocker</vt:lpstr>
      <vt:lpstr>Blocker</vt:lpstr>
      <vt:lpstr>Blocker</vt:lpstr>
      <vt:lpstr>Blocker</vt:lpstr>
      <vt:lpstr>Screenshots of KissKissBan</vt:lpstr>
      <vt:lpstr>Example of Collected Data</vt:lpstr>
      <vt:lpstr>Prediction Markets</vt:lpstr>
      <vt:lpstr>Does the price converge to the collective beliefs?</vt:lpstr>
      <vt:lpstr>So how good are the predictions?</vt:lpstr>
      <vt:lpstr>Crowdsourcing Markets </vt:lpstr>
      <vt:lpstr>Crowdsourcing Markets </vt:lpstr>
      <vt:lpstr>Crowdsourcing Markets </vt:lpstr>
      <vt:lpstr>Crowdsourcing Markets</vt:lpstr>
      <vt:lpstr>There are more….</vt:lpstr>
      <vt:lpstr>Citizen Science Projects</vt:lpstr>
      <vt:lpstr>Citizen Science Projects</vt:lpstr>
      <vt:lpstr>Citizen Science Projects</vt:lpstr>
      <vt:lpstr>Crowdsourcing Contests</vt:lpstr>
      <vt:lpstr>Crowdsourcing Contests</vt:lpstr>
      <vt:lpstr>Crowdsourcing Contests</vt:lpstr>
      <vt:lpstr>Crisis Mapping</vt:lpstr>
      <vt:lpstr>Collective Research: Polymath Project</vt:lpstr>
      <vt:lpstr>Crowdfunding</vt:lpstr>
      <vt:lpstr>Crowdsensing: Waze</vt:lpstr>
      <vt:lpstr>Crowdsourcing: SeeClickFix</vt:lpstr>
      <vt:lpstr>Discussion</vt:lpstr>
      <vt:lpstr>Next few lectures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1239</cp:revision>
  <cp:lastPrinted>2019-08-28T22:33:58Z</cp:lastPrinted>
  <dcterms:created xsi:type="dcterms:W3CDTF">2017-08-24T15:35:37Z</dcterms:created>
  <dcterms:modified xsi:type="dcterms:W3CDTF">2022-09-01T17:33:53Z</dcterms:modified>
</cp:coreProperties>
</file>